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6" r:id="rId2"/>
    <p:sldId id="257" r:id="rId3"/>
  </p:sldIdLst>
  <p:sldSz cx="11303000" cy="201041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49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130" d="100"/>
          <a:sy n="130" d="100"/>
        </p:scale>
        <p:origin x="234" y="-8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6805DB-FEC1-4F50-9523-FC0EA99DF08D}" type="datetimeFigureOut">
              <a:rPr lang="en-GB" smtClean="0"/>
              <a:t>29/10/2026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62225" y="1143000"/>
            <a:ext cx="17335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8033FB-C2B0-45BE-9F0B-BFD471CA4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651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713037" rtl="0" eaLnBrk="1" latinLnBrk="0" hangingPunct="1">
      <a:defRPr sz="2248" kern="1200">
        <a:solidFill>
          <a:schemeClr val="tx1"/>
        </a:solidFill>
        <a:latin typeface="+mn-lt"/>
        <a:ea typeface="+mn-ea"/>
        <a:cs typeface="+mn-cs"/>
      </a:defRPr>
    </a:lvl1pPr>
    <a:lvl2pPr marL="856518" algn="l" defTabSz="1713037" rtl="0" eaLnBrk="1" latinLnBrk="0" hangingPunct="1">
      <a:defRPr sz="2248" kern="1200">
        <a:solidFill>
          <a:schemeClr val="tx1"/>
        </a:solidFill>
        <a:latin typeface="+mn-lt"/>
        <a:ea typeface="+mn-ea"/>
        <a:cs typeface="+mn-cs"/>
      </a:defRPr>
    </a:lvl2pPr>
    <a:lvl3pPr marL="1713037" algn="l" defTabSz="1713037" rtl="0" eaLnBrk="1" latinLnBrk="0" hangingPunct="1">
      <a:defRPr sz="2248" kern="1200">
        <a:solidFill>
          <a:schemeClr val="tx1"/>
        </a:solidFill>
        <a:latin typeface="+mn-lt"/>
        <a:ea typeface="+mn-ea"/>
        <a:cs typeface="+mn-cs"/>
      </a:defRPr>
    </a:lvl3pPr>
    <a:lvl4pPr marL="2569555" algn="l" defTabSz="1713037" rtl="0" eaLnBrk="1" latinLnBrk="0" hangingPunct="1">
      <a:defRPr sz="2248" kern="1200">
        <a:solidFill>
          <a:schemeClr val="tx1"/>
        </a:solidFill>
        <a:latin typeface="+mn-lt"/>
        <a:ea typeface="+mn-ea"/>
        <a:cs typeface="+mn-cs"/>
      </a:defRPr>
    </a:lvl4pPr>
    <a:lvl5pPr marL="3426074" algn="l" defTabSz="1713037" rtl="0" eaLnBrk="1" latinLnBrk="0" hangingPunct="1">
      <a:defRPr sz="2248" kern="1200">
        <a:solidFill>
          <a:schemeClr val="tx1"/>
        </a:solidFill>
        <a:latin typeface="+mn-lt"/>
        <a:ea typeface="+mn-ea"/>
        <a:cs typeface="+mn-cs"/>
      </a:defRPr>
    </a:lvl5pPr>
    <a:lvl6pPr marL="4282592" algn="l" defTabSz="1713037" rtl="0" eaLnBrk="1" latinLnBrk="0" hangingPunct="1">
      <a:defRPr sz="2248" kern="1200">
        <a:solidFill>
          <a:schemeClr val="tx1"/>
        </a:solidFill>
        <a:latin typeface="+mn-lt"/>
        <a:ea typeface="+mn-ea"/>
        <a:cs typeface="+mn-cs"/>
      </a:defRPr>
    </a:lvl6pPr>
    <a:lvl7pPr marL="5139111" algn="l" defTabSz="1713037" rtl="0" eaLnBrk="1" latinLnBrk="0" hangingPunct="1">
      <a:defRPr sz="2248" kern="1200">
        <a:solidFill>
          <a:schemeClr val="tx1"/>
        </a:solidFill>
        <a:latin typeface="+mn-lt"/>
        <a:ea typeface="+mn-ea"/>
        <a:cs typeface="+mn-cs"/>
      </a:defRPr>
    </a:lvl7pPr>
    <a:lvl8pPr marL="5995629" algn="l" defTabSz="1713037" rtl="0" eaLnBrk="1" latinLnBrk="0" hangingPunct="1">
      <a:defRPr sz="2248" kern="1200">
        <a:solidFill>
          <a:schemeClr val="tx1"/>
        </a:solidFill>
        <a:latin typeface="+mn-lt"/>
        <a:ea typeface="+mn-ea"/>
        <a:cs typeface="+mn-cs"/>
      </a:defRPr>
    </a:lvl8pPr>
    <a:lvl9pPr marL="6852148" algn="l" defTabSz="1713037" rtl="0" eaLnBrk="1" latinLnBrk="0" hangingPunct="1">
      <a:defRPr sz="224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033FB-C2B0-45BE-9F0B-BFD471CA4CF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0123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E9FFCA-B29C-84F4-760B-BB70EBA7EB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EB2FAF-39A6-C929-403F-27FBD270FC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57E624-8744-58AE-272A-11CDD72EEF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D5CD7-E169-8FDB-565B-D8573EDCAC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033FB-C2B0-45BE-9F0B-BFD471CA4CF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441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7725" y="3290186"/>
            <a:ext cx="9607550" cy="6999205"/>
          </a:xfrm>
        </p:spPr>
        <p:txBody>
          <a:bodyPr anchor="b"/>
          <a:lstStyle>
            <a:lvl1pPr algn="ctr">
              <a:defRPr sz="741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2875" y="10559308"/>
            <a:ext cx="8477250" cy="4853836"/>
          </a:xfrm>
        </p:spPr>
        <p:txBody>
          <a:bodyPr/>
          <a:lstStyle>
            <a:lvl1pPr marL="0" indent="0" algn="ctr">
              <a:buNone/>
              <a:defRPr sz="2967"/>
            </a:lvl1pPr>
            <a:lvl2pPr marL="565145" indent="0" algn="ctr">
              <a:buNone/>
              <a:defRPr sz="2472"/>
            </a:lvl2pPr>
            <a:lvl3pPr marL="1130290" indent="0" algn="ctr">
              <a:buNone/>
              <a:defRPr sz="2225"/>
            </a:lvl3pPr>
            <a:lvl4pPr marL="1695435" indent="0" algn="ctr">
              <a:buNone/>
              <a:defRPr sz="1978"/>
            </a:lvl4pPr>
            <a:lvl5pPr marL="2260580" indent="0" algn="ctr">
              <a:buNone/>
              <a:defRPr sz="1978"/>
            </a:lvl5pPr>
            <a:lvl6pPr marL="2825725" indent="0" algn="ctr">
              <a:buNone/>
              <a:defRPr sz="1978"/>
            </a:lvl6pPr>
            <a:lvl7pPr marL="3390870" indent="0" algn="ctr">
              <a:buNone/>
              <a:defRPr sz="1978"/>
            </a:lvl7pPr>
            <a:lvl8pPr marL="3956014" indent="0" algn="ctr">
              <a:buNone/>
              <a:defRPr sz="1978"/>
            </a:lvl8pPr>
            <a:lvl9pPr marL="4521159" indent="0" algn="ctr">
              <a:buNone/>
              <a:defRPr sz="1978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3A6D2-2DF7-49CF-BE83-D8AFA78C8150}" type="datetimeFigureOut">
              <a:rPr lang="en-GB" smtClean="0"/>
              <a:t>29/10/2026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1944-4B12-4853-8FBB-9D7E72C3D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533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3A6D2-2DF7-49CF-BE83-D8AFA78C8150}" type="datetimeFigureOut">
              <a:rPr lang="en-GB" smtClean="0"/>
              <a:t>29/10/2026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1944-4B12-4853-8FBB-9D7E72C3D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221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1195" y="5012070"/>
            <a:ext cx="9748838" cy="8362746"/>
          </a:xfrm>
        </p:spPr>
        <p:txBody>
          <a:bodyPr anchor="b"/>
          <a:lstStyle>
            <a:lvl1pPr>
              <a:defRPr sz="741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1195" y="13453930"/>
            <a:ext cx="9748838" cy="4397770"/>
          </a:xfrm>
        </p:spPr>
        <p:txBody>
          <a:bodyPr/>
          <a:lstStyle>
            <a:lvl1pPr marL="0" indent="0">
              <a:buNone/>
              <a:defRPr sz="2967">
                <a:solidFill>
                  <a:schemeClr val="tx1">
                    <a:tint val="82000"/>
                  </a:schemeClr>
                </a:solidFill>
              </a:defRPr>
            </a:lvl1pPr>
            <a:lvl2pPr marL="565145" indent="0">
              <a:buNone/>
              <a:defRPr sz="2472">
                <a:solidFill>
                  <a:schemeClr val="tx1">
                    <a:tint val="82000"/>
                  </a:schemeClr>
                </a:solidFill>
              </a:defRPr>
            </a:lvl2pPr>
            <a:lvl3pPr marL="1130290" indent="0">
              <a:buNone/>
              <a:defRPr sz="2225">
                <a:solidFill>
                  <a:schemeClr val="tx1">
                    <a:tint val="82000"/>
                  </a:schemeClr>
                </a:solidFill>
              </a:defRPr>
            </a:lvl3pPr>
            <a:lvl4pPr marL="1695435" indent="0">
              <a:buNone/>
              <a:defRPr sz="1978">
                <a:solidFill>
                  <a:schemeClr val="tx1">
                    <a:tint val="82000"/>
                  </a:schemeClr>
                </a:solidFill>
              </a:defRPr>
            </a:lvl4pPr>
            <a:lvl5pPr marL="2260580" indent="0">
              <a:buNone/>
              <a:defRPr sz="1978">
                <a:solidFill>
                  <a:schemeClr val="tx1">
                    <a:tint val="82000"/>
                  </a:schemeClr>
                </a:solidFill>
              </a:defRPr>
            </a:lvl5pPr>
            <a:lvl6pPr marL="2825725" indent="0">
              <a:buNone/>
              <a:defRPr sz="1978">
                <a:solidFill>
                  <a:schemeClr val="tx1">
                    <a:tint val="82000"/>
                  </a:schemeClr>
                </a:solidFill>
              </a:defRPr>
            </a:lvl6pPr>
            <a:lvl7pPr marL="3390870" indent="0">
              <a:buNone/>
              <a:defRPr sz="1978">
                <a:solidFill>
                  <a:schemeClr val="tx1">
                    <a:tint val="82000"/>
                  </a:schemeClr>
                </a:solidFill>
              </a:defRPr>
            </a:lvl7pPr>
            <a:lvl8pPr marL="3956014" indent="0">
              <a:buNone/>
              <a:defRPr sz="1978">
                <a:solidFill>
                  <a:schemeClr val="tx1">
                    <a:tint val="82000"/>
                  </a:schemeClr>
                </a:solidFill>
              </a:defRPr>
            </a:lvl8pPr>
            <a:lvl9pPr marL="4521159" indent="0">
              <a:buNone/>
              <a:defRPr sz="1978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3A6D2-2DF7-49CF-BE83-D8AFA78C8150}" type="datetimeFigureOut">
              <a:rPr lang="en-GB" smtClean="0"/>
              <a:t>29/10/2026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1944-4B12-4853-8FBB-9D7E72C3D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68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7081" y="5351786"/>
            <a:ext cx="4803775" cy="1275586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22144" y="5351786"/>
            <a:ext cx="4803775" cy="1275586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3A6D2-2DF7-49CF-BE83-D8AFA78C8150}" type="datetimeFigureOut">
              <a:rPr lang="en-GB" smtClean="0"/>
              <a:t>29/10/2026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1944-4B12-4853-8FBB-9D7E72C3D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021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8553" y="1070362"/>
            <a:ext cx="9748838" cy="38858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8555" y="4928298"/>
            <a:ext cx="4781698" cy="2415283"/>
          </a:xfrm>
        </p:spPr>
        <p:txBody>
          <a:bodyPr anchor="b"/>
          <a:lstStyle>
            <a:lvl1pPr marL="0" indent="0">
              <a:buNone/>
              <a:defRPr sz="2967" b="1"/>
            </a:lvl1pPr>
            <a:lvl2pPr marL="565145" indent="0">
              <a:buNone/>
              <a:defRPr sz="2472" b="1"/>
            </a:lvl2pPr>
            <a:lvl3pPr marL="1130290" indent="0">
              <a:buNone/>
              <a:defRPr sz="2225" b="1"/>
            </a:lvl3pPr>
            <a:lvl4pPr marL="1695435" indent="0">
              <a:buNone/>
              <a:defRPr sz="1978" b="1"/>
            </a:lvl4pPr>
            <a:lvl5pPr marL="2260580" indent="0">
              <a:buNone/>
              <a:defRPr sz="1978" b="1"/>
            </a:lvl5pPr>
            <a:lvl6pPr marL="2825725" indent="0">
              <a:buNone/>
              <a:defRPr sz="1978" b="1"/>
            </a:lvl6pPr>
            <a:lvl7pPr marL="3390870" indent="0">
              <a:buNone/>
              <a:defRPr sz="1978" b="1"/>
            </a:lvl7pPr>
            <a:lvl8pPr marL="3956014" indent="0">
              <a:buNone/>
              <a:defRPr sz="1978" b="1"/>
            </a:lvl8pPr>
            <a:lvl9pPr marL="4521159" indent="0">
              <a:buNone/>
              <a:defRPr sz="197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8555" y="7343581"/>
            <a:ext cx="4781698" cy="108013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22144" y="4928298"/>
            <a:ext cx="4805247" cy="2415283"/>
          </a:xfrm>
        </p:spPr>
        <p:txBody>
          <a:bodyPr anchor="b"/>
          <a:lstStyle>
            <a:lvl1pPr marL="0" indent="0">
              <a:buNone/>
              <a:defRPr sz="2967" b="1"/>
            </a:lvl1pPr>
            <a:lvl2pPr marL="565145" indent="0">
              <a:buNone/>
              <a:defRPr sz="2472" b="1"/>
            </a:lvl2pPr>
            <a:lvl3pPr marL="1130290" indent="0">
              <a:buNone/>
              <a:defRPr sz="2225" b="1"/>
            </a:lvl3pPr>
            <a:lvl4pPr marL="1695435" indent="0">
              <a:buNone/>
              <a:defRPr sz="1978" b="1"/>
            </a:lvl4pPr>
            <a:lvl5pPr marL="2260580" indent="0">
              <a:buNone/>
              <a:defRPr sz="1978" b="1"/>
            </a:lvl5pPr>
            <a:lvl6pPr marL="2825725" indent="0">
              <a:buNone/>
              <a:defRPr sz="1978" b="1"/>
            </a:lvl6pPr>
            <a:lvl7pPr marL="3390870" indent="0">
              <a:buNone/>
              <a:defRPr sz="1978" b="1"/>
            </a:lvl7pPr>
            <a:lvl8pPr marL="3956014" indent="0">
              <a:buNone/>
              <a:defRPr sz="1978" b="1"/>
            </a:lvl8pPr>
            <a:lvl9pPr marL="4521159" indent="0">
              <a:buNone/>
              <a:defRPr sz="197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22144" y="7343581"/>
            <a:ext cx="4805247" cy="108013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3A6D2-2DF7-49CF-BE83-D8AFA78C8150}" type="datetimeFigureOut">
              <a:rPr lang="en-GB" smtClean="0"/>
              <a:t>29/10/2026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1944-4B12-4853-8FBB-9D7E72C3D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736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3A6D2-2DF7-49CF-BE83-D8AFA78C8150}" type="datetimeFigureOut">
              <a:rPr lang="en-GB" smtClean="0"/>
              <a:t>29/10/2026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1944-4B12-4853-8FBB-9D7E72C3D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820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3A6D2-2DF7-49CF-BE83-D8AFA78C8150}" type="datetimeFigureOut">
              <a:rPr lang="en-GB" smtClean="0"/>
              <a:t>29/10/2026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1944-4B12-4853-8FBB-9D7E72C3D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484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8553" y="1340273"/>
            <a:ext cx="3645512" cy="4690957"/>
          </a:xfrm>
        </p:spPr>
        <p:txBody>
          <a:bodyPr anchor="b"/>
          <a:lstStyle>
            <a:lvl1pPr>
              <a:defRPr sz="395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5247" y="2894623"/>
            <a:ext cx="5722144" cy="14286941"/>
          </a:xfrm>
        </p:spPr>
        <p:txBody>
          <a:bodyPr/>
          <a:lstStyle>
            <a:lvl1pPr>
              <a:defRPr sz="3956"/>
            </a:lvl1pPr>
            <a:lvl2pPr>
              <a:defRPr sz="3461"/>
            </a:lvl2pPr>
            <a:lvl3pPr>
              <a:defRPr sz="2967"/>
            </a:lvl3pPr>
            <a:lvl4pPr>
              <a:defRPr sz="2472"/>
            </a:lvl4pPr>
            <a:lvl5pPr>
              <a:defRPr sz="2472"/>
            </a:lvl5pPr>
            <a:lvl6pPr>
              <a:defRPr sz="2472"/>
            </a:lvl6pPr>
            <a:lvl7pPr>
              <a:defRPr sz="2472"/>
            </a:lvl7pPr>
            <a:lvl8pPr>
              <a:defRPr sz="2472"/>
            </a:lvl8pPr>
            <a:lvl9pPr>
              <a:defRPr sz="2472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553" y="6031230"/>
            <a:ext cx="3645512" cy="11173600"/>
          </a:xfrm>
        </p:spPr>
        <p:txBody>
          <a:bodyPr/>
          <a:lstStyle>
            <a:lvl1pPr marL="0" indent="0">
              <a:buNone/>
              <a:defRPr sz="1978"/>
            </a:lvl1pPr>
            <a:lvl2pPr marL="565145" indent="0">
              <a:buNone/>
              <a:defRPr sz="1731"/>
            </a:lvl2pPr>
            <a:lvl3pPr marL="1130290" indent="0">
              <a:buNone/>
              <a:defRPr sz="1483"/>
            </a:lvl3pPr>
            <a:lvl4pPr marL="1695435" indent="0">
              <a:buNone/>
              <a:defRPr sz="1236"/>
            </a:lvl4pPr>
            <a:lvl5pPr marL="2260580" indent="0">
              <a:buNone/>
              <a:defRPr sz="1236"/>
            </a:lvl5pPr>
            <a:lvl6pPr marL="2825725" indent="0">
              <a:buNone/>
              <a:defRPr sz="1236"/>
            </a:lvl6pPr>
            <a:lvl7pPr marL="3390870" indent="0">
              <a:buNone/>
              <a:defRPr sz="1236"/>
            </a:lvl7pPr>
            <a:lvl8pPr marL="3956014" indent="0">
              <a:buNone/>
              <a:defRPr sz="1236"/>
            </a:lvl8pPr>
            <a:lvl9pPr marL="4521159" indent="0">
              <a:buNone/>
              <a:defRPr sz="1236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3A6D2-2DF7-49CF-BE83-D8AFA78C8150}" type="datetimeFigureOut">
              <a:rPr lang="en-GB" smtClean="0"/>
              <a:t>29/10/2026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1944-4B12-4853-8FBB-9D7E72C3D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986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8553" y="1340273"/>
            <a:ext cx="3645512" cy="4690957"/>
          </a:xfrm>
        </p:spPr>
        <p:txBody>
          <a:bodyPr anchor="b"/>
          <a:lstStyle>
            <a:lvl1pPr>
              <a:defRPr sz="395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05247" y="2894623"/>
            <a:ext cx="5722144" cy="14286941"/>
          </a:xfrm>
        </p:spPr>
        <p:txBody>
          <a:bodyPr anchor="t"/>
          <a:lstStyle>
            <a:lvl1pPr marL="0" indent="0">
              <a:buNone/>
              <a:defRPr sz="3956"/>
            </a:lvl1pPr>
            <a:lvl2pPr marL="565145" indent="0">
              <a:buNone/>
              <a:defRPr sz="3461"/>
            </a:lvl2pPr>
            <a:lvl3pPr marL="1130290" indent="0">
              <a:buNone/>
              <a:defRPr sz="2967"/>
            </a:lvl3pPr>
            <a:lvl4pPr marL="1695435" indent="0">
              <a:buNone/>
              <a:defRPr sz="2472"/>
            </a:lvl4pPr>
            <a:lvl5pPr marL="2260580" indent="0">
              <a:buNone/>
              <a:defRPr sz="2472"/>
            </a:lvl5pPr>
            <a:lvl6pPr marL="2825725" indent="0">
              <a:buNone/>
              <a:defRPr sz="2472"/>
            </a:lvl6pPr>
            <a:lvl7pPr marL="3390870" indent="0">
              <a:buNone/>
              <a:defRPr sz="2472"/>
            </a:lvl7pPr>
            <a:lvl8pPr marL="3956014" indent="0">
              <a:buNone/>
              <a:defRPr sz="2472"/>
            </a:lvl8pPr>
            <a:lvl9pPr marL="4521159" indent="0">
              <a:buNone/>
              <a:defRPr sz="2472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553" y="6031230"/>
            <a:ext cx="3645512" cy="11173600"/>
          </a:xfrm>
        </p:spPr>
        <p:txBody>
          <a:bodyPr/>
          <a:lstStyle>
            <a:lvl1pPr marL="0" indent="0">
              <a:buNone/>
              <a:defRPr sz="1978"/>
            </a:lvl1pPr>
            <a:lvl2pPr marL="565145" indent="0">
              <a:buNone/>
              <a:defRPr sz="1731"/>
            </a:lvl2pPr>
            <a:lvl3pPr marL="1130290" indent="0">
              <a:buNone/>
              <a:defRPr sz="1483"/>
            </a:lvl3pPr>
            <a:lvl4pPr marL="1695435" indent="0">
              <a:buNone/>
              <a:defRPr sz="1236"/>
            </a:lvl4pPr>
            <a:lvl5pPr marL="2260580" indent="0">
              <a:buNone/>
              <a:defRPr sz="1236"/>
            </a:lvl5pPr>
            <a:lvl6pPr marL="2825725" indent="0">
              <a:buNone/>
              <a:defRPr sz="1236"/>
            </a:lvl6pPr>
            <a:lvl7pPr marL="3390870" indent="0">
              <a:buNone/>
              <a:defRPr sz="1236"/>
            </a:lvl7pPr>
            <a:lvl8pPr marL="3956014" indent="0">
              <a:buNone/>
              <a:defRPr sz="1236"/>
            </a:lvl8pPr>
            <a:lvl9pPr marL="4521159" indent="0">
              <a:buNone/>
              <a:defRPr sz="1236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3A6D2-2DF7-49CF-BE83-D8AFA78C8150}" type="datetimeFigureOut">
              <a:rPr lang="en-GB" smtClean="0"/>
              <a:t>29/10/2026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1944-4B12-4853-8FBB-9D7E72C3D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596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3A6D2-2DF7-49CF-BE83-D8AFA78C8150}" type="datetimeFigureOut">
              <a:rPr lang="en-GB" smtClean="0"/>
              <a:t>29/10/2026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1944-4B12-4853-8FBB-9D7E72C3D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905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088710" y="1070357"/>
            <a:ext cx="2437209" cy="1703729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7082" y="1070357"/>
            <a:ext cx="7170341" cy="1703729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3A6D2-2DF7-49CF-BE83-D8AFA78C8150}" type="datetimeFigureOut">
              <a:rPr lang="en-GB" smtClean="0"/>
              <a:t>29/10/2026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D1944-4B12-4853-8FBB-9D7E72C3D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738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081" y="1070362"/>
            <a:ext cx="9748838" cy="38858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7081" y="5351786"/>
            <a:ext cx="9748838" cy="127558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081" y="18633527"/>
            <a:ext cx="2543175" cy="107035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8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73A6D2-2DF7-49CF-BE83-D8AFA78C8150}" type="datetimeFigureOut">
              <a:rPr lang="en-GB" smtClean="0"/>
              <a:t>29/10/2026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4119" y="18633527"/>
            <a:ext cx="3814763" cy="107035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8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82744" y="18633527"/>
            <a:ext cx="2543175" cy="107035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8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AD1944-4B12-4853-8FBB-9D7E72C3D9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379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130290" rtl="0" eaLnBrk="1" latinLnBrk="0" hangingPunct="1">
        <a:lnSpc>
          <a:spcPct val="90000"/>
        </a:lnSpc>
        <a:spcBef>
          <a:spcPct val="0"/>
        </a:spcBef>
        <a:buNone/>
        <a:defRPr sz="543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2572" indent="-282572" algn="l" defTabSz="1130290" rtl="0" eaLnBrk="1" latinLnBrk="0" hangingPunct="1">
        <a:lnSpc>
          <a:spcPct val="90000"/>
        </a:lnSpc>
        <a:spcBef>
          <a:spcPts val="1236"/>
        </a:spcBef>
        <a:buFont typeface="Arial" panose="020B0604020202020204" pitchFamily="34" charset="0"/>
        <a:buChar char="•"/>
        <a:defRPr sz="3461" kern="1200">
          <a:solidFill>
            <a:schemeClr val="tx1"/>
          </a:solidFill>
          <a:latin typeface="+mn-lt"/>
          <a:ea typeface="+mn-ea"/>
          <a:cs typeface="+mn-cs"/>
        </a:defRPr>
      </a:lvl1pPr>
      <a:lvl2pPr marL="847717" indent="-282572" algn="l" defTabSz="1130290" rtl="0" eaLnBrk="1" latinLnBrk="0" hangingPunct="1">
        <a:lnSpc>
          <a:spcPct val="90000"/>
        </a:lnSpc>
        <a:spcBef>
          <a:spcPts val="618"/>
        </a:spcBef>
        <a:buFont typeface="Arial" panose="020B0604020202020204" pitchFamily="34" charset="0"/>
        <a:buChar char="•"/>
        <a:defRPr sz="2967" kern="1200">
          <a:solidFill>
            <a:schemeClr val="tx1"/>
          </a:solidFill>
          <a:latin typeface="+mn-lt"/>
          <a:ea typeface="+mn-ea"/>
          <a:cs typeface="+mn-cs"/>
        </a:defRPr>
      </a:lvl2pPr>
      <a:lvl3pPr marL="1412862" indent="-282572" algn="l" defTabSz="1130290" rtl="0" eaLnBrk="1" latinLnBrk="0" hangingPunct="1">
        <a:lnSpc>
          <a:spcPct val="90000"/>
        </a:lnSpc>
        <a:spcBef>
          <a:spcPts val="618"/>
        </a:spcBef>
        <a:buFont typeface="Arial" panose="020B0604020202020204" pitchFamily="34" charset="0"/>
        <a:buChar char="•"/>
        <a:defRPr sz="2472" kern="1200">
          <a:solidFill>
            <a:schemeClr val="tx1"/>
          </a:solidFill>
          <a:latin typeface="+mn-lt"/>
          <a:ea typeface="+mn-ea"/>
          <a:cs typeface="+mn-cs"/>
        </a:defRPr>
      </a:lvl3pPr>
      <a:lvl4pPr marL="1978007" indent="-282572" algn="l" defTabSz="1130290" rtl="0" eaLnBrk="1" latinLnBrk="0" hangingPunct="1">
        <a:lnSpc>
          <a:spcPct val="90000"/>
        </a:lnSpc>
        <a:spcBef>
          <a:spcPts val="618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4pPr>
      <a:lvl5pPr marL="2543152" indent="-282572" algn="l" defTabSz="1130290" rtl="0" eaLnBrk="1" latinLnBrk="0" hangingPunct="1">
        <a:lnSpc>
          <a:spcPct val="90000"/>
        </a:lnSpc>
        <a:spcBef>
          <a:spcPts val="618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5pPr>
      <a:lvl6pPr marL="3108297" indent="-282572" algn="l" defTabSz="1130290" rtl="0" eaLnBrk="1" latinLnBrk="0" hangingPunct="1">
        <a:lnSpc>
          <a:spcPct val="90000"/>
        </a:lnSpc>
        <a:spcBef>
          <a:spcPts val="618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6pPr>
      <a:lvl7pPr marL="3673442" indent="-282572" algn="l" defTabSz="1130290" rtl="0" eaLnBrk="1" latinLnBrk="0" hangingPunct="1">
        <a:lnSpc>
          <a:spcPct val="90000"/>
        </a:lnSpc>
        <a:spcBef>
          <a:spcPts val="618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7pPr>
      <a:lvl8pPr marL="4238587" indent="-282572" algn="l" defTabSz="1130290" rtl="0" eaLnBrk="1" latinLnBrk="0" hangingPunct="1">
        <a:lnSpc>
          <a:spcPct val="90000"/>
        </a:lnSpc>
        <a:spcBef>
          <a:spcPts val="618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8pPr>
      <a:lvl9pPr marL="4803732" indent="-282572" algn="l" defTabSz="1130290" rtl="0" eaLnBrk="1" latinLnBrk="0" hangingPunct="1">
        <a:lnSpc>
          <a:spcPct val="90000"/>
        </a:lnSpc>
        <a:spcBef>
          <a:spcPts val="618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30290" rtl="0" eaLnBrk="1" latinLnBrk="0" hangingPunct="1">
        <a:defRPr sz="2225" kern="1200">
          <a:solidFill>
            <a:schemeClr val="tx1"/>
          </a:solidFill>
          <a:latin typeface="+mn-lt"/>
          <a:ea typeface="+mn-ea"/>
          <a:cs typeface="+mn-cs"/>
        </a:defRPr>
      </a:lvl1pPr>
      <a:lvl2pPr marL="565145" algn="l" defTabSz="1130290" rtl="0" eaLnBrk="1" latinLnBrk="0" hangingPunct="1"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130290" algn="l" defTabSz="1130290" rtl="0" eaLnBrk="1" latinLnBrk="0" hangingPunct="1">
        <a:defRPr sz="2225" kern="1200">
          <a:solidFill>
            <a:schemeClr val="tx1"/>
          </a:solidFill>
          <a:latin typeface="+mn-lt"/>
          <a:ea typeface="+mn-ea"/>
          <a:cs typeface="+mn-cs"/>
        </a:defRPr>
      </a:lvl3pPr>
      <a:lvl4pPr marL="1695435" algn="l" defTabSz="1130290" rtl="0" eaLnBrk="1" latinLnBrk="0" hangingPunct="1">
        <a:defRPr sz="2225" kern="1200">
          <a:solidFill>
            <a:schemeClr val="tx1"/>
          </a:solidFill>
          <a:latin typeface="+mn-lt"/>
          <a:ea typeface="+mn-ea"/>
          <a:cs typeface="+mn-cs"/>
        </a:defRPr>
      </a:lvl4pPr>
      <a:lvl5pPr marL="2260580" algn="l" defTabSz="1130290" rtl="0" eaLnBrk="1" latinLnBrk="0" hangingPunct="1">
        <a:defRPr sz="2225" kern="1200">
          <a:solidFill>
            <a:schemeClr val="tx1"/>
          </a:solidFill>
          <a:latin typeface="+mn-lt"/>
          <a:ea typeface="+mn-ea"/>
          <a:cs typeface="+mn-cs"/>
        </a:defRPr>
      </a:lvl5pPr>
      <a:lvl6pPr marL="2825725" algn="l" defTabSz="1130290" rtl="0" eaLnBrk="1" latinLnBrk="0" hangingPunct="1">
        <a:defRPr sz="2225" kern="1200">
          <a:solidFill>
            <a:schemeClr val="tx1"/>
          </a:solidFill>
          <a:latin typeface="+mn-lt"/>
          <a:ea typeface="+mn-ea"/>
          <a:cs typeface="+mn-cs"/>
        </a:defRPr>
      </a:lvl6pPr>
      <a:lvl7pPr marL="3390870" algn="l" defTabSz="1130290" rtl="0" eaLnBrk="1" latinLnBrk="0" hangingPunct="1">
        <a:defRPr sz="2225" kern="1200">
          <a:solidFill>
            <a:schemeClr val="tx1"/>
          </a:solidFill>
          <a:latin typeface="+mn-lt"/>
          <a:ea typeface="+mn-ea"/>
          <a:cs typeface="+mn-cs"/>
        </a:defRPr>
      </a:lvl7pPr>
      <a:lvl8pPr marL="3956014" algn="l" defTabSz="1130290" rtl="0" eaLnBrk="1" latinLnBrk="0" hangingPunct="1">
        <a:defRPr sz="2225" kern="1200">
          <a:solidFill>
            <a:schemeClr val="tx1"/>
          </a:solidFill>
          <a:latin typeface="+mn-lt"/>
          <a:ea typeface="+mn-ea"/>
          <a:cs typeface="+mn-cs"/>
        </a:defRPr>
      </a:lvl8pPr>
      <a:lvl9pPr marL="4521159" algn="l" defTabSz="1130290" rtl="0" eaLnBrk="1" latinLnBrk="0" hangingPunct="1">
        <a:defRPr sz="22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11">
            <a:extLst>
              <a:ext uri="{FF2B5EF4-FFF2-40B4-BE49-F238E27FC236}">
                <a16:creationId xmlns:a16="http://schemas.microsoft.com/office/drawing/2014/main" id="{D8A0D392-BD19-4181-B8DB-2FF5A13E7CF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6951" y="175825"/>
            <a:ext cx="2702760" cy="2702760"/>
          </a:xfrm>
          <a:prstGeom prst="rect">
            <a:avLst/>
          </a:prstGeom>
        </p:spPr>
      </p:pic>
      <p:sp>
        <p:nvSpPr>
          <p:cNvPr id="5" name="object 12">
            <a:extLst>
              <a:ext uri="{FF2B5EF4-FFF2-40B4-BE49-F238E27FC236}">
                <a16:creationId xmlns:a16="http://schemas.microsoft.com/office/drawing/2014/main" id="{D0EE115D-E2E2-C08F-2863-899CECB41F56}"/>
              </a:ext>
            </a:extLst>
          </p:cNvPr>
          <p:cNvSpPr txBox="1"/>
          <p:nvPr/>
        </p:nvSpPr>
        <p:spPr>
          <a:xfrm>
            <a:off x="5753751" y="784217"/>
            <a:ext cx="5167630" cy="1739579"/>
          </a:xfrm>
          <a:prstGeom prst="rect">
            <a:avLst/>
          </a:prstGeom>
          <a:ln w="31412">
            <a:solidFill>
              <a:srgbClr val="F0CEA4"/>
            </a:solidFill>
          </a:ln>
        </p:spPr>
        <p:txBody>
          <a:bodyPr vert="horz" wrap="square" lIns="0" tIns="140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05"/>
              </a:spcBef>
            </a:pPr>
            <a:r>
              <a:rPr sz="2850" spc="-10" dirty="0">
                <a:solidFill>
                  <a:srgbClr val="1C1C1C"/>
                </a:solidFill>
                <a:latin typeface="Gotham Medium"/>
                <a:cs typeface="Gotham Medium"/>
              </a:rPr>
              <a:t>WEEK</a:t>
            </a:r>
            <a:r>
              <a:rPr lang="en-GB" sz="2850" spc="-20" dirty="0">
                <a:solidFill>
                  <a:srgbClr val="1C1C1C"/>
                </a:solidFill>
                <a:latin typeface="Gotham Medium"/>
                <a:cs typeface="Gotham Medium"/>
              </a:rPr>
              <a:t> STARTING 02/11/2026</a:t>
            </a:r>
          </a:p>
          <a:p>
            <a:pPr algn="ctr">
              <a:lnSpc>
                <a:spcPct val="100000"/>
              </a:lnSpc>
              <a:spcBef>
                <a:spcPts val="1105"/>
              </a:spcBef>
            </a:pPr>
            <a:r>
              <a:rPr lang="en-GB" sz="2850" spc="-20" dirty="0">
                <a:solidFill>
                  <a:srgbClr val="1C1C1C"/>
                </a:solidFill>
                <a:latin typeface="Gotham Medium"/>
                <a:cs typeface="Gotham Medium"/>
              </a:rPr>
              <a:t>LUNCH MENU 11:45 – 13:45</a:t>
            </a:r>
          </a:p>
          <a:p>
            <a:pPr algn="ctr">
              <a:lnSpc>
                <a:spcPct val="100000"/>
              </a:lnSpc>
              <a:spcBef>
                <a:spcPts val="1105"/>
              </a:spcBef>
            </a:pPr>
            <a:r>
              <a:rPr lang="en-GB" sz="2850" spc="-20" dirty="0">
                <a:solidFill>
                  <a:srgbClr val="1C1C1C"/>
                </a:solidFill>
                <a:latin typeface="Gotham Medium"/>
                <a:cs typeface="Gotham Medium"/>
              </a:rPr>
              <a:t>(MONDAY-FRIDAY)</a:t>
            </a:r>
            <a:endParaRPr sz="2850" dirty="0">
              <a:latin typeface="Gotham Medium"/>
              <a:cs typeface="Gotham Medium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C26EC9-816F-EA33-C1E0-D9A5FF41855E}"/>
              </a:ext>
            </a:extLst>
          </p:cNvPr>
          <p:cNvSpPr/>
          <p:nvPr/>
        </p:nvSpPr>
        <p:spPr>
          <a:xfrm>
            <a:off x="0" y="2878585"/>
            <a:ext cx="11303000" cy="4406798"/>
          </a:xfrm>
          <a:prstGeom prst="rect">
            <a:avLst/>
          </a:prstGeom>
          <a:solidFill>
            <a:srgbClr val="7F4E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30998BB-4977-D90A-2088-5E8E5ECBA4A9}"/>
              </a:ext>
            </a:extLst>
          </p:cNvPr>
          <p:cNvSpPr txBox="1"/>
          <p:nvPr/>
        </p:nvSpPr>
        <p:spPr>
          <a:xfrm>
            <a:off x="0" y="2922676"/>
            <a:ext cx="56702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lang="en-GB" sz="3600" b="1" dirty="0">
                <a:solidFill>
                  <a:schemeClr val="bg1"/>
                </a:solidFill>
                <a:latin typeface="Gotham"/>
                <a:cs typeface="Gotham"/>
              </a:rPr>
              <a:t>CLASSICS </a:t>
            </a:r>
            <a:endParaRPr lang="en-GB" sz="3600" dirty="0">
              <a:solidFill>
                <a:schemeClr val="bg1"/>
              </a:solidFill>
              <a:latin typeface="Gotham"/>
              <a:cs typeface="Gotham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8EA3B6A1-7612-F7BD-E75D-9E8544062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4884429"/>
              </p:ext>
            </p:extLst>
          </p:nvPr>
        </p:nvGraphicFramePr>
        <p:xfrm>
          <a:off x="-2" y="3520765"/>
          <a:ext cx="11302951" cy="37646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335">
                  <a:extLst>
                    <a:ext uri="{9D8B030D-6E8A-4147-A177-3AD203B41FA5}">
                      <a16:colId xmlns:a16="http://schemas.microsoft.com/office/drawing/2014/main" val="960200575"/>
                    </a:ext>
                  </a:extLst>
                </a:gridCol>
                <a:gridCol w="4924372">
                  <a:extLst>
                    <a:ext uri="{9D8B030D-6E8A-4147-A177-3AD203B41FA5}">
                      <a16:colId xmlns:a16="http://schemas.microsoft.com/office/drawing/2014/main" val="2600422553"/>
                    </a:ext>
                  </a:extLst>
                </a:gridCol>
                <a:gridCol w="506946">
                  <a:extLst>
                    <a:ext uri="{9D8B030D-6E8A-4147-A177-3AD203B41FA5}">
                      <a16:colId xmlns:a16="http://schemas.microsoft.com/office/drawing/2014/main" val="3020792738"/>
                    </a:ext>
                  </a:extLst>
                </a:gridCol>
                <a:gridCol w="4856671">
                  <a:extLst>
                    <a:ext uri="{9D8B030D-6E8A-4147-A177-3AD203B41FA5}">
                      <a16:colId xmlns:a16="http://schemas.microsoft.com/office/drawing/2014/main" val="1383007692"/>
                    </a:ext>
                  </a:extLst>
                </a:gridCol>
                <a:gridCol w="570627">
                  <a:extLst>
                    <a:ext uri="{9D8B030D-6E8A-4147-A177-3AD203B41FA5}">
                      <a16:colId xmlns:a16="http://schemas.microsoft.com/office/drawing/2014/main" val="4117480861"/>
                    </a:ext>
                  </a:extLst>
                </a:gridCol>
              </a:tblGrid>
              <a:tr h="625374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M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Pork ribeye steak or roast chicken breast with salsa </a:t>
                      </a:r>
                      <a:r>
                        <a:rPr lang="en-GB" sz="1200" b="0" i="0" dirty="0" err="1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verde</a:t>
                      </a:r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, roasted new potatoes &amp; green beans</a:t>
                      </a:r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5.30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Garlic &amp; thyme celeriac steak with salsa </a:t>
                      </a:r>
                      <a:r>
                        <a:rPr lang="en-GB" sz="1200" b="0" i="0" dirty="0" err="1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verde</a:t>
                      </a:r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, roasted new potatoes &amp; green beans</a:t>
                      </a:r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bg1"/>
                          </a:solidFill>
                        </a:rPr>
                        <a:t>4.65</a:t>
                      </a:r>
                    </a:p>
                    <a:p>
                      <a:endParaRPr lang="en-GB" sz="12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3457236"/>
                  </a:ext>
                </a:extLst>
              </a:tr>
              <a:tr h="784811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Chicken or pulled pork &amp; chickpea with </a:t>
                      </a:r>
                      <a:r>
                        <a:rPr lang="en-GB" sz="1200" b="0" i="0" dirty="0" err="1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khobez</a:t>
                      </a:r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 flat bread, pickles, cabbage, tomato &amp; cucumber salad, hot sauce or garlic mayo</a:t>
                      </a:r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5.30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Chickpea falafel shawarma, </a:t>
                      </a:r>
                      <a:r>
                        <a:rPr lang="en-GB" sz="1200" b="0" i="0" dirty="0" err="1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khobez</a:t>
                      </a:r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 flat bread, pickles, cabbage, tomato &amp; cucumber salad, hot sauce or garlic mayo </a:t>
                      </a:r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4.65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3147733"/>
                  </a:ext>
                </a:extLst>
              </a:tr>
              <a:tr h="784811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Roast turkey or pork with sage &amp; onion stuffing, roast potatoes, seasonal vegetables,  gravy &amp; cranberry sauce</a:t>
                      </a:r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5.30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Individual root vegetable &amp; butterbean pie with sage &amp; onion stuffing, roast potatoes, seasonal vegetables,  gravy &amp; cranberry sauce</a:t>
                      </a:r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4.65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4370441"/>
                  </a:ext>
                </a:extLst>
              </a:tr>
              <a:tr h="784811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TH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Authentic Goan  Chicken Curry served with Basmati Rice &amp; Mint Yoghurt, Mango Chutney &amp; Poppadum </a:t>
                      </a:r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5.30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Authentic Goan Chickpea, Bean &amp; Cauliflower Madras Curry served with Basmati Rice &amp; Mint Yoghurt, Mango Chutney &amp; Poppadum </a:t>
                      </a:r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4.65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564663"/>
                  </a:ext>
                </a:extLst>
              </a:tr>
              <a:tr h="784811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Battered OR Breaded Fish &amp; Chips with Mushy Peas, Tartar Sauce and Lemon</a:t>
                      </a:r>
                    </a:p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Battered Pork Sausage &amp; Chips with Mushy Peas, Tartar Sauce and Lemon</a:t>
                      </a:r>
                      <a:endParaRPr lang="en-GB" sz="1200" dirty="0"/>
                    </a:p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5.30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Battered veggie sausages &amp; Chips with Mushy Peas, Tartar Sauce and Lemon</a:t>
                      </a:r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4.65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255269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F035FBFD-234E-2A32-7205-8BFFD2029172}"/>
              </a:ext>
            </a:extLst>
          </p:cNvPr>
          <p:cNvSpPr/>
          <p:nvPr/>
        </p:nvSpPr>
        <p:spPr>
          <a:xfrm>
            <a:off x="-20" y="7285382"/>
            <a:ext cx="11302997" cy="4197718"/>
          </a:xfrm>
          <a:prstGeom prst="rect">
            <a:avLst/>
          </a:prstGeom>
          <a:solidFill>
            <a:srgbClr val="50635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293252">
              <a:spcBef>
                <a:spcPts val="1000"/>
              </a:spcBef>
              <a:defRPr/>
            </a:pPr>
            <a:endParaRPr lang="en-GB" sz="1600" b="1" dirty="0">
              <a:solidFill>
                <a:schemeClr val="bg1"/>
              </a:solidFill>
              <a:latin typeface="Trade Gothic Next Light" panose="020B0403040303020004"/>
              <a:cs typeface="Arial" panose="020B0604020202020204" pitchFamily="34" charset="0"/>
            </a:endParaRPr>
          </a:p>
          <a:p>
            <a:pPr algn="ctr" defTabSz="293252">
              <a:spcBef>
                <a:spcPts val="1000"/>
              </a:spcBef>
              <a:defRPr/>
            </a:pPr>
            <a:endParaRPr lang="en-GB" sz="1600" b="1" dirty="0">
              <a:solidFill>
                <a:schemeClr val="bg1"/>
              </a:solidFill>
              <a:latin typeface="Trade Gothic Next Light" panose="020B0403040303020004"/>
              <a:cs typeface="Arial" panose="020B0604020202020204" pitchFamily="34" charset="0"/>
            </a:endParaRPr>
          </a:p>
          <a:p>
            <a:pPr algn="ctr" defTabSz="293252">
              <a:spcBef>
                <a:spcPts val="1000"/>
              </a:spcBef>
              <a:defRPr/>
            </a:pPr>
            <a:endParaRPr lang="en-GB" sz="1600" b="1" dirty="0">
              <a:solidFill>
                <a:schemeClr val="bg1"/>
              </a:solidFill>
              <a:latin typeface="Trade Gothic Next Light" panose="020B0403040303020004"/>
              <a:cs typeface="Arial" panose="020B0604020202020204" pitchFamily="34" charset="0"/>
            </a:endParaRPr>
          </a:p>
          <a:p>
            <a:pPr algn="ctr" defTabSz="293252">
              <a:spcBef>
                <a:spcPts val="1000"/>
              </a:spcBef>
              <a:defRPr/>
            </a:pPr>
            <a:endParaRPr lang="en-GB" sz="1600" b="1" dirty="0">
              <a:solidFill>
                <a:schemeClr val="bg1"/>
              </a:solidFill>
              <a:latin typeface="Trade Gothic Next Light" panose="020B0403040303020004"/>
              <a:cs typeface="Arial" panose="020B0604020202020204" pitchFamily="34" charset="0"/>
            </a:endParaRPr>
          </a:p>
          <a:p>
            <a:pPr algn="ctr" defTabSz="293252">
              <a:spcBef>
                <a:spcPts val="1000"/>
              </a:spcBef>
              <a:defRPr/>
            </a:pPr>
            <a:endParaRPr lang="en-GB" sz="1600" b="1" dirty="0">
              <a:solidFill>
                <a:schemeClr val="bg1"/>
              </a:solidFill>
              <a:latin typeface="Trade Gothic Next Light" panose="020B0403040303020004"/>
              <a:cs typeface="Arial" panose="020B0604020202020204" pitchFamily="34" charset="0"/>
            </a:endParaRPr>
          </a:p>
          <a:p>
            <a:pPr algn="ctr" defTabSz="293252">
              <a:spcBef>
                <a:spcPts val="1000"/>
              </a:spcBef>
              <a:defRPr/>
            </a:pPr>
            <a:endParaRPr lang="en-GB" sz="1600" b="1" dirty="0">
              <a:solidFill>
                <a:schemeClr val="bg1"/>
              </a:solidFill>
              <a:latin typeface="Trade Gothic Next Light" panose="020B0403040303020004"/>
              <a:cs typeface="Arial" panose="020B0604020202020204" pitchFamily="34" charset="0"/>
            </a:endParaRPr>
          </a:p>
          <a:p>
            <a:pPr algn="ctr" defTabSz="293252">
              <a:spcBef>
                <a:spcPts val="1000"/>
              </a:spcBef>
              <a:defRPr/>
            </a:pPr>
            <a:endParaRPr lang="en-GB" sz="1600" b="1" dirty="0">
              <a:solidFill>
                <a:schemeClr val="bg1"/>
              </a:solidFill>
              <a:latin typeface="Trade Gothic Next Light" panose="020B0403040303020004"/>
              <a:cs typeface="Arial" panose="020B0604020202020204" pitchFamily="34" charset="0"/>
            </a:endParaRPr>
          </a:p>
          <a:p>
            <a:pPr algn="ctr" defTabSz="293252">
              <a:spcBef>
                <a:spcPts val="1000"/>
              </a:spcBef>
              <a:defRPr/>
            </a:pPr>
            <a:endParaRPr lang="en-GB" sz="1600" b="1" dirty="0">
              <a:solidFill>
                <a:schemeClr val="bg1"/>
              </a:solidFill>
              <a:latin typeface="Trade Gothic Next Light" panose="020B0403040303020004"/>
              <a:cs typeface="Arial" panose="020B0604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60C509B-122B-E0D9-BA31-486DDB0D49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119071"/>
              </p:ext>
            </p:extLst>
          </p:nvPr>
        </p:nvGraphicFramePr>
        <p:xfrm>
          <a:off x="0" y="7202563"/>
          <a:ext cx="6287784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87784">
                  <a:extLst>
                    <a:ext uri="{9D8B030D-6E8A-4147-A177-3AD203B41FA5}">
                      <a16:colId xmlns:a16="http://schemas.microsoft.com/office/drawing/2014/main" val="41987009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3600" dirty="0"/>
                        <a:t>AROUND THE WORLD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516281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2B1C88E4-AD2A-CE7E-39A4-474A574AFB75}"/>
              </a:ext>
            </a:extLst>
          </p:cNvPr>
          <p:cNvSpPr txBox="1"/>
          <p:nvPr/>
        </p:nvSpPr>
        <p:spPr>
          <a:xfrm>
            <a:off x="0" y="7826120"/>
            <a:ext cx="3719246" cy="787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293238">
              <a:spcBef>
                <a:spcPts val="1090"/>
              </a:spcBef>
              <a:defRPr/>
            </a:pPr>
            <a:r>
              <a:rPr lang="en-US" sz="1800" dirty="0">
                <a:solidFill>
                  <a:schemeClr val="bg1"/>
                </a:solidFill>
                <a:latin typeface="Trade Gothic Next Heavy" panose="020B0903040303020004"/>
              </a:rPr>
              <a:t>STEP 1</a:t>
            </a:r>
          </a:p>
          <a:p>
            <a:pPr algn="ctr" defTabSz="293238">
              <a:spcBef>
                <a:spcPts val="1090"/>
              </a:spcBef>
              <a:defRPr/>
            </a:pPr>
            <a:r>
              <a:rPr lang="en-US" sz="1800" dirty="0">
                <a:solidFill>
                  <a:schemeClr val="bg1"/>
                </a:solidFill>
                <a:latin typeface="Trade Gothic Next Heavy" panose="020B0903040303020004" pitchFamily="34" charset="0"/>
              </a:rPr>
              <a:t>CHOOSE YOUR BASE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E1D8A1E-1541-2F50-55A3-A4DCC5001E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768751"/>
              </p:ext>
            </p:extLst>
          </p:nvPr>
        </p:nvGraphicFramePr>
        <p:xfrm>
          <a:off x="316871" y="8584276"/>
          <a:ext cx="3402365" cy="2589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2365">
                  <a:extLst>
                    <a:ext uri="{9D8B030D-6E8A-4147-A177-3AD203B41FA5}">
                      <a16:colId xmlns:a16="http://schemas.microsoft.com/office/drawing/2014/main" val="972244630"/>
                    </a:ext>
                  </a:extLst>
                </a:gridCol>
              </a:tblGrid>
              <a:tr h="2100848">
                <a:tc>
                  <a:txBody>
                    <a:bodyPr/>
                    <a:lstStyle/>
                    <a:p>
                      <a:pPr algn="ctr">
                        <a:spcBef>
                          <a:spcPts val="1280"/>
                        </a:spcBef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rade Gothic Next Light" panose="020B0403040303020004" pitchFamily="34" charset="0"/>
                          <a:cs typeface="Arial" panose="020B0604020202020204" pitchFamily="34" charset="0"/>
                        </a:rPr>
                        <a:t>Braised pilau rice   </a:t>
                      </a:r>
                    </a:p>
                    <a:p>
                      <a:pPr algn="ctr">
                        <a:spcBef>
                          <a:spcPts val="1280"/>
                        </a:spcBef>
                        <a:buNone/>
                      </a:pPr>
                      <a:endParaRPr lang="en-GB" sz="1400" b="1" dirty="0">
                        <a:solidFill>
                          <a:schemeClr val="bg1"/>
                        </a:solidFill>
                        <a:latin typeface="Trade Gothic Next Light" panose="020B04030403030200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Bef>
                          <a:spcPts val="1280"/>
                        </a:spcBef>
                        <a:buNone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rade Gothic Next Light" panose="020B0403040303020004" pitchFamily="34" charset="0"/>
                          <a:cs typeface="Arial" panose="020B0604020202020204" pitchFamily="34" charset="0"/>
                        </a:rPr>
                        <a:t>Bombay potatoes </a:t>
                      </a:r>
                      <a:endParaRPr lang="en-US" sz="1400" b="1" dirty="0">
                        <a:solidFill>
                          <a:schemeClr val="bg1"/>
                        </a:solidFill>
                        <a:latin typeface="Trade Gothic Next Heavy" panose="020B0903040303020004" pitchFamily="34" charset="0"/>
                      </a:endParaRPr>
                    </a:p>
                    <a:p>
                      <a:pPr marL="0" marR="0" lvl="0" indent="0" algn="ctr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dirty="0">
                        <a:solidFill>
                          <a:schemeClr val="bg1"/>
                        </a:solidFill>
                        <a:latin typeface="Trade Gothic Next Heavy" panose="020B0903040303020004" pitchFamily="34" charset="0"/>
                      </a:endParaRPr>
                    </a:p>
                    <a:p>
                      <a:pPr marL="0" marR="0" lvl="0" indent="0" algn="ctr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Trade Gothic Next Heavy" panose="020B0903040303020004" pitchFamily="34" charset="0"/>
                        </a:rPr>
                        <a:t>PLUS</a:t>
                      </a:r>
                    </a:p>
                    <a:p>
                      <a:pPr algn="ctr">
                        <a:lnSpc>
                          <a:spcPts val="3000"/>
                        </a:lnSpc>
                        <a:buNone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rade Gothic Next Light" panose="020B0403040303020004" pitchFamily="34" charset="0"/>
                          <a:cs typeface="Arial" panose="020B0604020202020204" pitchFamily="34" charset="0"/>
                        </a:rPr>
                        <a:t>Spiced Red Lentil Purée  </a:t>
                      </a:r>
                    </a:p>
                    <a:p>
                      <a:pPr algn="ctr">
                        <a:lnSpc>
                          <a:spcPts val="3000"/>
                        </a:lnSpc>
                        <a:buNone/>
                      </a:pPr>
                      <a:endParaRPr lang="en-GB" sz="1400" b="1" dirty="0">
                        <a:solidFill>
                          <a:schemeClr val="bg1"/>
                        </a:solidFill>
                        <a:latin typeface="Trade Gothic Next Light" panose="020B04030403030200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8902366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BC99556E-A766-BE3E-EEF1-492156740617}"/>
              </a:ext>
            </a:extLst>
          </p:cNvPr>
          <p:cNvSpPr txBox="1"/>
          <p:nvPr/>
        </p:nvSpPr>
        <p:spPr>
          <a:xfrm>
            <a:off x="3894128" y="7742413"/>
            <a:ext cx="3719246" cy="787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293238">
              <a:spcBef>
                <a:spcPts val="1090"/>
              </a:spcBef>
              <a:defRPr/>
            </a:pPr>
            <a:r>
              <a:rPr lang="en-US" sz="1800" dirty="0">
                <a:solidFill>
                  <a:schemeClr val="bg1"/>
                </a:solidFill>
                <a:latin typeface="Trade Gothic Next Heavy" panose="020B0903040303020004"/>
              </a:rPr>
              <a:t>STEP 2</a:t>
            </a:r>
          </a:p>
          <a:p>
            <a:pPr algn="ctr" defTabSz="293238">
              <a:spcBef>
                <a:spcPts val="1090"/>
              </a:spcBef>
              <a:defRPr/>
            </a:pPr>
            <a:r>
              <a:rPr lang="en-US" dirty="0">
                <a:solidFill>
                  <a:schemeClr val="bg1"/>
                </a:solidFill>
                <a:latin typeface="Trade Gothic Next Heavy" panose="020B0903040303020004" pitchFamily="34" charset="0"/>
              </a:rPr>
              <a:t>CHOOSE TWO SIDES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426363A-61E9-320A-0A43-E23934760595}"/>
              </a:ext>
            </a:extLst>
          </p:cNvPr>
          <p:cNvSpPr txBox="1"/>
          <p:nvPr/>
        </p:nvSpPr>
        <p:spPr>
          <a:xfrm>
            <a:off x="7583754" y="7833606"/>
            <a:ext cx="3719246" cy="787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293238">
              <a:spcBef>
                <a:spcPts val="1090"/>
              </a:spcBef>
              <a:defRPr/>
            </a:pPr>
            <a:r>
              <a:rPr lang="en-US" sz="1800" dirty="0">
                <a:solidFill>
                  <a:schemeClr val="bg1"/>
                </a:solidFill>
                <a:latin typeface="Trade Gothic Next Heavy" panose="020B0903040303020004"/>
              </a:rPr>
              <a:t>STEP 3</a:t>
            </a:r>
          </a:p>
          <a:p>
            <a:pPr algn="ctr" defTabSz="293238">
              <a:spcBef>
                <a:spcPts val="1090"/>
              </a:spcBef>
              <a:defRPr/>
            </a:pPr>
            <a:r>
              <a:rPr lang="en-US" dirty="0">
                <a:solidFill>
                  <a:schemeClr val="bg1"/>
                </a:solidFill>
                <a:latin typeface="Trade Gothic Next Heavy" panose="020B0903040303020004" pitchFamily="34" charset="0"/>
              </a:rPr>
              <a:t>CHOOSE YOUR PROTEIN</a:t>
            </a:r>
          </a:p>
        </p:txBody>
      </p: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91C5786E-4D71-AC3E-D31D-7AE867540C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2986014"/>
              </p:ext>
            </p:extLst>
          </p:nvPr>
        </p:nvGraphicFramePr>
        <p:xfrm>
          <a:off x="4074205" y="8464696"/>
          <a:ext cx="3412723" cy="2005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2723">
                  <a:extLst>
                    <a:ext uri="{9D8B030D-6E8A-4147-A177-3AD203B41FA5}">
                      <a16:colId xmlns:a16="http://schemas.microsoft.com/office/drawing/2014/main" val="2673720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vl="0" algn="ctr" defTabSz="293252">
                        <a:spcBef>
                          <a:spcPts val="1000"/>
                        </a:spcBef>
                        <a:defRPr/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Trade Gothic Next Light" panose="020B0403040303020004" pitchFamily="34" charset="0"/>
                          <a:cs typeface="Arial" panose="020B0604020202020204" pitchFamily="34" charset="0"/>
                        </a:rPr>
                        <a:t>Madras roasted carrots </a:t>
                      </a:r>
                    </a:p>
                    <a:p>
                      <a:pPr lvl="0" algn="ctr" defTabSz="293252">
                        <a:spcBef>
                          <a:spcPts val="1000"/>
                        </a:spcBef>
                        <a:defRPr/>
                      </a:pPr>
                      <a:endParaRPr lang="en-US" sz="1400" b="1" dirty="0">
                        <a:solidFill>
                          <a:schemeClr val="bg1"/>
                        </a:solidFill>
                        <a:latin typeface="Trade Gothic Next Light" panose="020B0403040303020004" pitchFamily="34" charset="0"/>
                        <a:cs typeface="Arial" panose="020B0604020202020204" pitchFamily="34" charset="0"/>
                      </a:endParaRPr>
                    </a:p>
                    <a:p>
                      <a:pPr lvl="0" algn="ctr" defTabSz="293252">
                        <a:spcBef>
                          <a:spcPts val="1000"/>
                        </a:spcBef>
                        <a:defRPr/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Trade Gothic Next Light" panose="020B0403040303020004" pitchFamily="34" charset="0"/>
                          <a:cs typeface="Arial" panose="020B0604020202020204" pitchFamily="34" charset="0"/>
                        </a:rPr>
                        <a:t>Onion bhaji, tomato &amp; red onion</a:t>
                      </a:r>
                    </a:p>
                    <a:p>
                      <a:pPr lvl="0" algn="ctr" defTabSz="293252">
                        <a:spcBef>
                          <a:spcPts val="1000"/>
                        </a:spcBef>
                        <a:defRPr/>
                      </a:pPr>
                      <a:endParaRPr lang="en-US" sz="1400" b="1" dirty="0">
                        <a:solidFill>
                          <a:schemeClr val="bg1"/>
                        </a:solidFill>
                        <a:latin typeface="Trade Gothic Next Light" panose="020B0403040303020004" pitchFamily="34" charset="0"/>
                        <a:cs typeface="Arial" panose="020B0604020202020204" pitchFamily="34" charset="0"/>
                      </a:endParaRPr>
                    </a:p>
                    <a:p>
                      <a:pPr lvl="0" algn="ctr" defTabSz="293252">
                        <a:spcBef>
                          <a:spcPts val="1000"/>
                        </a:spcBef>
                        <a:defRPr/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Trade Gothic Next Light" panose="020B0403040303020004" pitchFamily="34" charset="0"/>
                          <a:cs typeface="Arial" panose="020B0604020202020204" pitchFamily="34" charset="0"/>
                        </a:rPr>
                        <a:t>Indian summer salad </a:t>
                      </a:r>
                      <a:endParaRPr lang="en-GB" sz="1400" dirty="0">
                        <a:solidFill>
                          <a:schemeClr val="bg1"/>
                        </a:solidFill>
                      </a:endParaRPr>
                    </a:p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621138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4C9CF7AA-D63E-0F7E-0913-0754147A92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7129492"/>
              </p:ext>
            </p:extLst>
          </p:nvPr>
        </p:nvGraphicFramePr>
        <p:xfrm>
          <a:off x="7890277" y="8611770"/>
          <a:ext cx="3412723" cy="2005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2723">
                  <a:extLst>
                    <a:ext uri="{9D8B030D-6E8A-4147-A177-3AD203B41FA5}">
                      <a16:colId xmlns:a16="http://schemas.microsoft.com/office/drawing/2014/main" val="17385065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defTabSz="293252">
                        <a:spcBef>
                          <a:spcPts val="1000"/>
                        </a:spcBef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rade Gothic Next Light" panose="020B0403040303020004" pitchFamily="34" charset="0"/>
                          <a:cs typeface="Arial" panose="020B0604020202020204" pitchFamily="34" charset="0"/>
                        </a:rPr>
                        <a:t>Tandoori chicken thigh</a:t>
                      </a:r>
                    </a:p>
                    <a:p>
                      <a:pPr algn="ctr" defTabSz="293252">
                        <a:spcBef>
                          <a:spcPts val="1000"/>
                        </a:spcBef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rade Gothic Next Light" panose="020B0403040303020004" pitchFamily="34" charset="0"/>
                          <a:cs typeface="Arial" panose="020B0604020202020204" pitchFamily="34" charset="0"/>
                        </a:rPr>
                        <a:t>Spiced beef keema</a:t>
                      </a: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rade Gothic Next" panose="020B05030403030200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GB" sz="1400" b="1" dirty="0">
                        <a:solidFill>
                          <a:schemeClr val="bg1"/>
                        </a:solidFill>
                        <a:latin typeface="Trade Gothic Next Light" panose="020B0403040303020004" pitchFamily="34" charset="0"/>
                        <a:cs typeface="Arial" panose="020B0604020202020204" pitchFamily="34" charset="0"/>
                      </a:endParaRPr>
                    </a:p>
                    <a:p>
                      <a:pPr algn="ctr" defTabSz="293252">
                        <a:spcBef>
                          <a:spcPts val="1000"/>
                        </a:spcBef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rade Gothic Next Light" panose="020B0403040303020004" pitchFamily="34" charset="0"/>
                          <a:cs typeface="Arial" panose="020B0604020202020204" pitchFamily="34" charset="0"/>
                        </a:rPr>
                        <a:t>Cauliflower </a:t>
                      </a:r>
                      <a:r>
                        <a:rPr lang="en-GB" sz="1400" b="1" dirty="0" err="1">
                          <a:solidFill>
                            <a:schemeClr val="bg1"/>
                          </a:solidFill>
                          <a:latin typeface="Trade Gothic Next Light" panose="020B0403040303020004" pitchFamily="34" charset="0"/>
                          <a:cs typeface="Arial" panose="020B0604020202020204" pitchFamily="34" charset="0"/>
                        </a:rPr>
                        <a:t>kempu</a:t>
                      </a: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rade Gothic Next Light" panose="020B0403040303020004" pitchFamily="34" charset="0"/>
                          <a:cs typeface="Arial" panose="020B0604020202020204" pitchFamily="34" charset="0"/>
                        </a:rPr>
                        <a:t> (V) </a:t>
                      </a:r>
                    </a:p>
                    <a:p>
                      <a:pPr algn="ctr" defTabSz="293252">
                        <a:spcBef>
                          <a:spcPts val="1000"/>
                        </a:spcBef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  <a:latin typeface="Trade Gothic Next Light" panose="020B0403040303020004" pitchFamily="34" charset="0"/>
                        <a:cs typeface="Arial" panose="020B0604020202020204" pitchFamily="34" charset="0"/>
                      </a:endParaRPr>
                    </a:p>
                    <a:p>
                      <a:pPr algn="ctr" defTabSz="293252">
                        <a:spcBef>
                          <a:spcPts val="1000"/>
                        </a:spcBef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rade Gothic Next Light" panose="020B0403040303020004" pitchFamily="34" charset="0"/>
                          <a:cs typeface="Arial" panose="020B0604020202020204" pitchFamily="34" charset="0"/>
                        </a:rPr>
                        <a:t>Additional Protein </a:t>
                      </a: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Trade Gothic Next Light" panose="020B0403040303020004"/>
                          <a:cs typeface="Arial" panose="020B0604020202020204" pitchFamily="34" charset="0"/>
                        </a:rPr>
                        <a:t>3.50</a:t>
                      </a:r>
                    </a:p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5995859"/>
                  </a:ext>
                </a:extLst>
              </a:tr>
            </a:tbl>
          </a:graphicData>
        </a:graphic>
      </p:graphicFrame>
      <p:sp>
        <p:nvSpPr>
          <p:cNvPr id="31" name="Rectangle 30">
            <a:extLst>
              <a:ext uri="{FF2B5EF4-FFF2-40B4-BE49-F238E27FC236}">
                <a16:creationId xmlns:a16="http://schemas.microsoft.com/office/drawing/2014/main" id="{14DBF6D3-7D58-B1FB-EAF3-12F32FF8F4E2}"/>
              </a:ext>
            </a:extLst>
          </p:cNvPr>
          <p:cNvSpPr/>
          <p:nvPr/>
        </p:nvSpPr>
        <p:spPr>
          <a:xfrm>
            <a:off x="-1" y="11488301"/>
            <a:ext cx="11302977" cy="4255295"/>
          </a:xfrm>
          <a:prstGeom prst="rect">
            <a:avLst/>
          </a:prstGeom>
          <a:solidFill>
            <a:srgbClr val="C99B8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839073E6-3CF4-8609-1881-D63EF249EF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343635"/>
              </p:ext>
            </p:extLst>
          </p:nvPr>
        </p:nvGraphicFramePr>
        <p:xfrm>
          <a:off x="-25" y="11482863"/>
          <a:ext cx="7535333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5333">
                  <a:extLst>
                    <a:ext uri="{9D8B030D-6E8A-4147-A177-3AD203B41FA5}">
                      <a16:colId xmlns:a16="http://schemas.microsoft.com/office/drawing/2014/main" val="36271391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3600" dirty="0"/>
                        <a:t>SOUP &amp; SLICES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9008486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3FEEDC0D-8614-A843-C196-3C198F1104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161542"/>
              </p:ext>
            </p:extLst>
          </p:nvPr>
        </p:nvGraphicFramePr>
        <p:xfrm>
          <a:off x="22" y="12418736"/>
          <a:ext cx="11302978" cy="32371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491">
                  <a:extLst>
                    <a:ext uri="{9D8B030D-6E8A-4147-A177-3AD203B41FA5}">
                      <a16:colId xmlns:a16="http://schemas.microsoft.com/office/drawing/2014/main" val="2881983778"/>
                    </a:ext>
                  </a:extLst>
                </a:gridCol>
                <a:gridCol w="3666653">
                  <a:extLst>
                    <a:ext uri="{9D8B030D-6E8A-4147-A177-3AD203B41FA5}">
                      <a16:colId xmlns:a16="http://schemas.microsoft.com/office/drawing/2014/main" val="4292289619"/>
                    </a:ext>
                  </a:extLst>
                </a:gridCol>
                <a:gridCol w="2697933">
                  <a:extLst>
                    <a:ext uri="{9D8B030D-6E8A-4147-A177-3AD203B41FA5}">
                      <a16:colId xmlns:a16="http://schemas.microsoft.com/office/drawing/2014/main" val="3307707572"/>
                    </a:ext>
                  </a:extLst>
                </a:gridCol>
                <a:gridCol w="534154">
                  <a:extLst>
                    <a:ext uri="{9D8B030D-6E8A-4147-A177-3AD203B41FA5}">
                      <a16:colId xmlns:a16="http://schemas.microsoft.com/office/drawing/2014/main" val="1873675495"/>
                    </a:ext>
                  </a:extLst>
                </a:gridCol>
                <a:gridCol w="3978747">
                  <a:extLst>
                    <a:ext uri="{9D8B030D-6E8A-4147-A177-3AD203B41FA5}">
                      <a16:colId xmlns:a16="http://schemas.microsoft.com/office/drawing/2014/main" val="3622206175"/>
                    </a:ext>
                  </a:extLst>
                </a:gridCol>
              </a:tblGrid>
              <a:tr h="430489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M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 Roast Tomato &amp; Basil with Pesto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bg1"/>
                          </a:solidFill>
                          <a:latin typeface="Gotham Medium"/>
                        </a:rPr>
                        <a:t>Plain Jacket Potato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bg1"/>
                          </a:solidFill>
                          <a:latin typeface="Gotham Medium"/>
                        </a:rPr>
                        <a:t>1.85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Fruits of the Forest Crumble with Custard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2382340"/>
                  </a:ext>
                </a:extLst>
              </a:tr>
              <a:tr h="518795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Pea &amp; mint with crispy bacon bits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Gotham Medium"/>
                        </a:rPr>
                        <a:t>Jacket Potato With 1 Filling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Gotham Medium"/>
                        </a:rPr>
                        <a:t>2.80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White Chocolate Blondie with Raspberry Compote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902850"/>
                  </a:ext>
                </a:extLst>
              </a:tr>
              <a:tr h="518795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French onion with cheddar croute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Gotham Medium"/>
                        </a:rPr>
                        <a:t>Jacket Potato With 2 Filling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Gotham Medium"/>
                        </a:rPr>
                        <a:t>3.95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Pineapple Upside Down Cake with Custard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228587"/>
                  </a:ext>
                </a:extLst>
              </a:tr>
              <a:tr h="518795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TH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Cream of broccoli with crumbled stilton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Gotham Medium"/>
                        </a:rPr>
                        <a:t>Jacket Potato With Hot Filling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Gotham Medium"/>
                        </a:rPr>
                        <a:t>3.90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Toffee &amp; Apple Crumble with Custard 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846690"/>
                  </a:ext>
                </a:extLst>
              </a:tr>
              <a:tr h="518795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roasted beetroot with sour cream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Gotham Medium"/>
                        </a:rPr>
                        <a:t>Just Hot Filling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Gotham Medium"/>
                        </a:rPr>
                        <a:t>2.70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Bread and Butter Pudding with Custard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9966186"/>
                  </a:ext>
                </a:extLst>
              </a:tr>
              <a:tr h="518795"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Gotham Medium"/>
                        </a:rPr>
                        <a:t>Extra Cold Filling</a:t>
                      </a:r>
                    </a:p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Gotham Medium"/>
                        </a:rPr>
                        <a:t>Coleslaw, Tuna Mayo, Cheese Or Mixed Leaves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Gotham Medium"/>
                        </a:rPr>
                        <a:t>1.35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493584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CA460D44-20F4-D14F-2028-6ED15ACFD4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536638"/>
              </p:ext>
            </p:extLst>
          </p:nvPr>
        </p:nvGraphicFramePr>
        <p:xfrm>
          <a:off x="371550" y="11999743"/>
          <a:ext cx="3388236" cy="430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8236">
                  <a:extLst>
                    <a:ext uri="{9D8B030D-6E8A-4147-A177-3AD203B41FA5}">
                      <a16:colId xmlns:a16="http://schemas.microsoft.com/office/drawing/2014/main" val="3969373120"/>
                    </a:ext>
                  </a:extLst>
                </a:gridCol>
              </a:tblGrid>
              <a:tr h="28703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SOUP         1.45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4943719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8C387DB1-1D3D-6C8D-AADC-68455992C9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9663528"/>
              </p:ext>
            </p:extLst>
          </p:nvPr>
        </p:nvGraphicFramePr>
        <p:xfrm>
          <a:off x="7516611" y="11983104"/>
          <a:ext cx="3531360" cy="430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1360">
                  <a:extLst>
                    <a:ext uri="{9D8B030D-6E8A-4147-A177-3AD203B41FA5}">
                      <a16:colId xmlns:a16="http://schemas.microsoft.com/office/drawing/2014/main" val="4231977589"/>
                    </a:ext>
                  </a:extLst>
                </a:gridCol>
              </a:tblGrid>
              <a:tr h="219631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HOT DESSERT     2.10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9764133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0725241-86DA-0016-7434-89F7B8AF9E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0173125"/>
              </p:ext>
            </p:extLst>
          </p:nvPr>
        </p:nvGraphicFramePr>
        <p:xfrm>
          <a:off x="4171033" y="11983104"/>
          <a:ext cx="2809189" cy="430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9189">
                  <a:extLst>
                    <a:ext uri="{9D8B030D-6E8A-4147-A177-3AD203B41FA5}">
                      <a16:colId xmlns:a16="http://schemas.microsoft.com/office/drawing/2014/main" val="2815487850"/>
                    </a:ext>
                  </a:extLst>
                </a:gridCol>
              </a:tblGrid>
              <a:tr h="337983">
                <a:tc>
                  <a:txBody>
                    <a:bodyPr/>
                    <a:lstStyle/>
                    <a:p>
                      <a:r>
                        <a:rPr lang="en-GB" dirty="0"/>
                        <a:t>SPUDS &amp; FILLINGS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394014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7BBA11EE-F9D7-00F1-DAC0-468397012648}"/>
              </a:ext>
            </a:extLst>
          </p:cNvPr>
          <p:cNvSpPr/>
          <p:nvPr/>
        </p:nvSpPr>
        <p:spPr>
          <a:xfrm>
            <a:off x="0" y="15743596"/>
            <a:ext cx="11302976" cy="1928766"/>
          </a:xfrm>
          <a:prstGeom prst="rect">
            <a:avLst/>
          </a:prstGeom>
          <a:solidFill>
            <a:srgbClr val="B1495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E10A757-AEF0-99A6-B894-E7F2D08C38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312901"/>
              </p:ext>
            </p:extLst>
          </p:nvPr>
        </p:nvGraphicFramePr>
        <p:xfrm>
          <a:off x="1" y="15746028"/>
          <a:ext cx="389412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94128">
                  <a:extLst>
                    <a:ext uri="{9D8B030D-6E8A-4147-A177-3AD203B41FA5}">
                      <a16:colId xmlns:a16="http://schemas.microsoft.com/office/drawing/2014/main" val="29964916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3600" dirty="0"/>
                        <a:t>STONEBAKED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670211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7A9E461-DD1C-F44C-6E1B-957EAA2741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3034041"/>
              </p:ext>
            </p:extLst>
          </p:nvPr>
        </p:nvGraphicFramePr>
        <p:xfrm>
          <a:off x="8057584" y="16277450"/>
          <a:ext cx="2344848" cy="1053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4848">
                  <a:extLst>
                    <a:ext uri="{9D8B030D-6E8A-4147-A177-3AD203B41FA5}">
                      <a16:colId xmlns:a16="http://schemas.microsoft.com/office/drawing/2014/main" val="4160282769"/>
                    </a:ext>
                  </a:extLst>
                </a:gridCol>
              </a:tblGrid>
              <a:tr h="351316">
                <a:tc>
                  <a:txBody>
                    <a:bodyPr/>
                    <a:lstStyle/>
                    <a:p>
                      <a:r>
                        <a:rPr lang="en-GB" sz="1400" b="0" dirty="0"/>
                        <a:t>Pepperoni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131109"/>
                  </a:ext>
                </a:extLst>
              </a:tr>
              <a:tr h="351316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BBQ Chicken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2904649"/>
                  </a:ext>
                </a:extLst>
              </a:tr>
              <a:tr h="351316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bg1"/>
                          </a:solidFill>
                        </a:rPr>
                        <a:t>Margharita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758493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AB7F1615-D211-D5A9-9373-5ACF97FEBA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012310"/>
              </p:ext>
            </p:extLst>
          </p:nvPr>
        </p:nvGraphicFramePr>
        <p:xfrm>
          <a:off x="10085103" y="16041846"/>
          <a:ext cx="1108773" cy="13949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8773">
                  <a:extLst>
                    <a:ext uri="{9D8B030D-6E8A-4147-A177-3AD203B41FA5}">
                      <a16:colId xmlns:a16="http://schemas.microsoft.com/office/drawing/2014/main" val="1587499559"/>
                    </a:ext>
                  </a:extLst>
                </a:gridCol>
              </a:tblGrid>
              <a:tr h="1394913">
                <a:tc>
                  <a:txBody>
                    <a:bodyPr/>
                    <a:lstStyle/>
                    <a:p>
                      <a:pPr algn="ctr">
                        <a:lnSpc>
                          <a:spcPct val="300000"/>
                        </a:lnSpc>
                      </a:pPr>
                      <a:r>
                        <a:rPr lang="en-GB" b="0" dirty="0"/>
                        <a:t>6.15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018160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6945972-CCDD-8DA1-676D-63F3859A51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9641068"/>
              </p:ext>
            </p:extLst>
          </p:nvPr>
        </p:nvGraphicFramePr>
        <p:xfrm>
          <a:off x="306538" y="18040007"/>
          <a:ext cx="7535333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5333">
                  <a:extLst>
                    <a:ext uri="{9D8B030D-6E8A-4147-A177-3AD203B41FA5}">
                      <a16:colId xmlns:a16="http://schemas.microsoft.com/office/drawing/2014/main" val="350318677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b="0" dirty="0"/>
                        <a:t>ADDS-ONS     -    Seasoned Wedges    1.40                          Chicken wings  2.35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1026918"/>
                  </a:ext>
                </a:extLst>
              </a:tr>
            </a:tbl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0325A3CE-9F1C-1DEA-1AC9-F136366CEADF}"/>
              </a:ext>
            </a:extLst>
          </p:cNvPr>
          <p:cNvSpPr/>
          <p:nvPr/>
        </p:nvSpPr>
        <p:spPr>
          <a:xfrm>
            <a:off x="-25" y="17653028"/>
            <a:ext cx="11302975" cy="1713575"/>
          </a:xfrm>
          <a:prstGeom prst="rect">
            <a:avLst/>
          </a:prstGeom>
          <a:solidFill>
            <a:srgbClr val="757F7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DA21831-DD5B-E735-F153-FED23F869A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6071303"/>
              </p:ext>
            </p:extLst>
          </p:nvPr>
        </p:nvGraphicFramePr>
        <p:xfrm>
          <a:off x="1" y="17653029"/>
          <a:ext cx="3759786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9786">
                  <a:extLst>
                    <a:ext uri="{9D8B030D-6E8A-4147-A177-3AD203B41FA5}">
                      <a16:colId xmlns:a16="http://schemas.microsoft.com/office/drawing/2014/main" val="2062710518"/>
                    </a:ext>
                  </a:extLst>
                </a:gridCol>
              </a:tblGrid>
              <a:tr h="632508">
                <a:tc>
                  <a:txBody>
                    <a:bodyPr/>
                    <a:lstStyle/>
                    <a:p>
                      <a:r>
                        <a:rPr lang="en-GB" sz="3600" dirty="0"/>
                        <a:t>LEAF &amp; LOAF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9104539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CC10896F-66CA-1057-FABD-37E672CCFA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854051"/>
              </p:ext>
            </p:extLst>
          </p:nvPr>
        </p:nvGraphicFramePr>
        <p:xfrm>
          <a:off x="-26" y="18164232"/>
          <a:ext cx="11302976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8426">
                  <a:extLst>
                    <a:ext uri="{9D8B030D-6E8A-4147-A177-3AD203B41FA5}">
                      <a16:colId xmlns:a16="http://schemas.microsoft.com/office/drawing/2014/main" val="2396493423"/>
                    </a:ext>
                  </a:extLst>
                </a:gridCol>
                <a:gridCol w="1244550">
                  <a:extLst>
                    <a:ext uri="{9D8B030D-6E8A-4147-A177-3AD203B41FA5}">
                      <a16:colId xmlns:a16="http://schemas.microsoft.com/office/drawing/2014/main" val="2757793906"/>
                    </a:ext>
                  </a:extLst>
                </a:gridCol>
              </a:tblGrid>
              <a:tr h="226531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Salad Bar with Protein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from   3.60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0682119"/>
                  </a:ext>
                </a:extLst>
              </a:tr>
              <a:tr h="226531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Homemade Artisan Sandwiches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              4.75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8417608"/>
                  </a:ext>
                </a:extLst>
              </a:tr>
              <a:tr h="226531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Deli Baguette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from    2.65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5260457"/>
                  </a:ext>
                </a:extLst>
              </a:tr>
              <a:tr h="226531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Hot Deli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              4.75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781191"/>
                  </a:ext>
                </a:extLst>
              </a:tr>
              <a:tr h="226531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Chips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1.40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4672914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FF2582B7-1988-D6E5-44F8-AFA4A59C11AC}"/>
              </a:ext>
            </a:extLst>
          </p:cNvPr>
          <p:cNvSpPr txBox="1"/>
          <p:nvPr/>
        </p:nvSpPr>
        <p:spPr>
          <a:xfrm>
            <a:off x="18787" y="19386977"/>
            <a:ext cx="113029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Gotham Light"/>
              </a:rPr>
              <a:t>Adults need around 2000 kcal a day</a:t>
            </a:r>
          </a:p>
          <a:p>
            <a:r>
              <a:rPr lang="en-GB" dirty="0">
                <a:latin typeface="Gotham Light"/>
              </a:rPr>
              <a:t>If you have a food allergy or intolerance, please speak to a member of our team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858D795-FC5A-5AE7-F65F-513131BA69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128536"/>
              </p:ext>
            </p:extLst>
          </p:nvPr>
        </p:nvGraphicFramePr>
        <p:xfrm>
          <a:off x="-109124" y="10920926"/>
          <a:ext cx="1130300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03000">
                  <a:extLst>
                    <a:ext uri="{9D8B030D-6E8A-4147-A177-3AD203B41FA5}">
                      <a16:colId xmlns:a16="http://schemas.microsoft.com/office/drawing/2014/main" val="3886832506"/>
                    </a:ext>
                  </a:extLst>
                </a:gridCol>
              </a:tblGrid>
              <a:tr h="351714">
                <a:tc>
                  <a:txBody>
                    <a:bodyPr/>
                    <a:lstStyle/>
                    <a:p>
                      <a:pPr marL="0" marR="0" lvl="0" indent="0" algn="ctr" defTabSz="293252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bg1"/>
                          </a:solidFill>
                          <a:latin typeface="Trade Gothic Next Light" panose="020B0403040303020004"/>
                          <a:cs typeface="Arial" panose="020B0604020202020204" pitchFamily="34" charset="0"/>
                        </a:rPr>
                        <a:t>CREATE YOUR OWN 6.75</a:t>
                      </a:r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6231912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FE59D021-CB32-FBAB-719C-1B9C287A29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317373"/>
              </p:ext>
            </p:extLst>
          </p:nvPr>
        </p:nvGraphicFramePr>
        <p:xfrm>
          <a:off x="0" y="16316134"/>
          <a:ext cx="7535333" cy="76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5333">
                  <a:extLst>
                    <a:ext uri="{9D8B030D-6E8A-4147-A177-3AD203B41FA5}">
                      <a16:colId xmlns:a16="http://schemas.microsoft.com/office/drawing/2014/main" val="32110239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Pizza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1495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500857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52DF751-3497-BEA2-9471-A8EA02AD6D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9362447"/>
              </p:ext>
            </p:extLst>
          </p:nvPr>
        </p:nvGraphicFramePr>
        <p:xfrm>
          <a:off x="-7881" y="17221494"/>
          <a:ext cx="7535333" cy="704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5333">
                  <a:extLst>
                    <a:ext uri="{9D8B030D-6E8A-4147-A177-3AD203B41FA5}">
                      <a16:colId xmlns:a16="http://schemas.microsoft.com/office/drawing/2014/main" val="17374903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/>
                        <a:t>ADDS-ONS     -    Seasoned Wedges    1.40                          Chicken wings  2.35</a:t>
                      </a:r>
                    </a:p>
                    <a:p>
                      <a:endParaRPr lang="en-GB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32170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1743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582DD1-8722-B1CA-535F-9B2B63A60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11">
            <a:extLst>
              <a:ext uri="{FF2B5EF4-FFF2-40B4-BE49-F238E27FC236}">
                <a16:creationId xmlns:a16="http://schemas.microsoft.com/office/drawing/2014/main" id="{53D77C9A-66C1-5EE6-0C4E-0236F15E59E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6951" y="175825"/>
            <a:ext cx="2702760" cy="2702760"/>
          </a:xfrm>
          <a:prstGeom prst="rect">
            <a:avLst/>
          </a:prstGeom>
        </p:spPr>
      </p:pic>
      <p:sp>
        <p:nvSpPr>
          <p:cNvPr id="5" name="object 12">
            <a:extLst>
              <a:ext uri="{FF2B5EF4-FFF2-40B4-BE49-F238E27FC236}">
                <a16:creationId xmlns:a16="http://schemas.microsoft.com/office/drawing/2014/main" id="{6A8BF721-797A-05D1-2F2A-9B139FA17F43}"/>
              </a:ext>
            </a:extLst>
          </p:cNvPr>
          <p:cNvSpPr txBox="1"/>
          <p:nvPr/>
        </p:nvSpPr>
        <p:spPr>
          <a:xfrm>
            <a:off x="5753751" y="784217"/>
            <a:ext cx="5167630" cy="1739579"/>
          </a:xfrm>
          <a:prstGeom prst="rect">
            <a:avLst/>
          </a:prstGeom>
          <a:ln w="31412">
            <a:solidFill>
              <a:srgbClr val="F0CEA4"/>
            </a:solidFill>
          </a:ln>
        </p:spPr>
        <p:txBody>
          <a:bodyPr vert="horz" wrap="square" lIns="0" tIns="140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05"/>
              </a:spcBef>
            </a:pPr>
            <a:r>
              <a:rPr lang="en-GB" sz="2850" spc="-10" dirty="0">
                <a:solidFill>
                  <a:srgbClr val="1C1C1C"/>
                </a:solidFill>
                <a:latin typeface="Gotham Medium"/>
                <a:cs typeface="Gotham Medium"/>
              </a:rPr>
              <a:t>WEEK</a:t>
            </a:r>
            <a:r>
              <a:rPr lang="en-GB" sz="2850" spc="-20" dirty="0">
                <a:solidFill>
                  <a:srgbClr val="1C1C1C"/>
                </a:solidFill>
                <a:latin typeface="Gotham Medium"/>
                <a:cs typeface="Gotham Medium"/>
              </a:rPr>
              <a:t> STARTING 02/11/2026</a:t>
            </a:r>
          </a:p>
          <a:p>
            <a:pPr algn="ctr">
              <a:lnSpc>
                <a:spcPct val="100000"/>
              </a:lnSpc>
              <a:spcBef>
                <a:spcPts val="1105"/>
              </a:spcBef>
            </a:pPr>
            <a:r>
              <a:rPr lang="en-GB" sz="2850" spc="-20" dirty="0">
                <a:solidFill>
                  <a:srgbClr val="1C1C1C"/>
                </a:solidFill>
                <a:latin typeface="Gotham Medium"/>
                <a:cs typeface="Gotham Medium"/>
              </a:rPr>
              <a:t>DINNER MENU 18:00 – 20.00</a:t>
            </a:r>
          </a:p>
          <a:p>
            <a:pPr algn="ctr">
              <a:lnSpc>
                <a:spcPct val="100000"/>
              </a:lnSpc>
              <a:spcBef>
                <a:spcPts val="1105"/>
              </a:spcBef>
            </a:pPr>
            <a:r>
              <a:rPr lang="en-GB" sz="2850" spc="-20" dirty="0">
                <a:solidFill>
                  <a:srgbClr val="1C1C1C"/>
                </a:solidFill>
                <a:latin typeface="Gotham Medium"/>
                <a:cs typeface="Gotham Medium"/>
              </a:rPr>
              <a:t>(MONDAY-SUNDAY)</a:t>
            </a:r>
            <a:endParaRPr lang="en-GB" sz="2850" dirty="0">
              <a:latin typeface="Gotham Medium"/>
              <a:cs typeface="Gotham Medium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17519DC-496E-1038-B07E-FD7354A51020}"/>
              </a:ext>
            </a:extLst>
          </p:cNvPr>
          <p:cNvSpPr/>
          <p:nvPr/>
        </p:nvSpPr>
        <p:spPr>
          <a:xfrm>
            <a:off x="0" y="2878584"/>
            <a:ext cx="11303000" cy="5567477"/>
          </a:xfrm>
          <a:prstGeom prst="rect">
            <a:avLst/>
          </a:prstGeom>
          <a:solidFill>
            <a:srgbClr val="7F4E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122E10D-BD62-BAFE-DC6A-6D935032448D}"/>
              </a:ext>
            </a:extLst>
          </p:cNvPr>
          <p:cNvSpPr txBox="1"/>
          <p:nvPr/>
        </p:nvSpPr>
        <p:spPr>
          <a:xfrm>
            <a:off x="0" y="2922676"/>
            <a:ext cx="56702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lang="en-GB" sz="3600" b="1" dirty="0">
                <a:solidFill>
                  <a:schemeClr val="bg1"/>
                </a:solidFill>
                <a:latin typeface="Gotham"/>
                <a:cs typeface="Gotham"/>
              </a:rPr>
              <a:t>TRADITIONAL </a:t>
            </a:r>
            <a:endParaRPr lang="en-GB" sz="3600" dirty="0">
              <a:solidFill>
                <a:schemeClr val="bg1"/>
              </a:solidFill>
              <a:latin typeface="Gotham"/>
              <a:cs typeface="Gotham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4B50E196-32F1-B159-183F-A541F77A02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036616"/>
              </p:ext>
            </p:extLst>
          </p:nvPr>
        </p:nvGraphicFramePr>
        <p:xfrm>
          <a:off x="-2" y="3520765"/>
          <a:ext cx="11302951" cy="45339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335">
                  <a:extLst>
                    <a:ext uri="{9D8B030D-6E8A-4147-A177-3AD203B41FA5}">
                      <a16:colId xmlns:a16="http://schemas.microsoft.com/office/drawing/2014/main" val="960200575"/>
                    </a:ext>
                  </a:extLst>
                </a:gridCol>
                <a:gridCol w="4784338">
                  <a:extLst>
                    <a:ext uri="{9D8B030D-6E8A-4147-A177-3AD203B41FA5}">
                      <a16:colId xmlns:a16="http://schemas.microsoft.com/office/drawing/2014/main" val="2600422553"/>
                    </a:ext>
                  </a:extLst>
                </a:gridCol>
                <a:gridCol w="646980">
                  <a:extLst>
                    <a:ext uri="{9D8B030D-6E8A-4147-A177-3AD203B41FA5}">
                      <a16:colId xmlns:a16="http://schemas.microsoft.com/office/drawing/2014/main" val="3020792738"/>
                    </a:ext>
                  </a:extLst>
                </a:gridCol>
                <a:gridCol w="4856671">
                  <a:extLst>
                    <a:ext uri="{9D8B030D-6E8A-4147-A177-3AD203B41FA5}">
                      <a16:colId xmlns:a16="http://schemas.microsoft.com/office/drawing/2014/main" val="1383007692"/>
                    </a:ext>
                  </a:extLst>
                </a:gridCol>
                <a:gridCol w="570627">
                  <a:extLst>
                    <a:ext uri="{9D8B030D-6E8A-4147-A177-3AD203B41FA5}">
                      <a16:colId xmlns:a16="http://schemas.microsoft.com/office/drawing/2014/main" val="4117480861"/>
                    </a:ext>
                  </a:extLst>
                </a:gridCol>
              </a:tblGrid>
              <a:tr h="525228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M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Cajun pork ribeye steak with chips, Boston beans &amp; rainbow slaw</a:t>
                      </a:r>
                      <a:endParaRPr lang="en-GB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/>
                        <a:t>5.30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Sweet potato &amp; butter bean Caribbean curry with rice &amp; peas</a:t>
                      </a:r>
                      <a:endParaRPr lang="en-GB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bg1"/>
                          </a:solidFill>
                        </a:rPr>
                        <a:t>4.65</a:t>
                      </a:r>
                    </a:p>
                    <a:p>
                      <a:endParaRPr lang="en-GB" sz="12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3457236"/>
                  </a:ext>
                </a:extLst>
              </a:tr>
              <a:tr h="659133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Teriyaki chicken thigh with stir-fried noodles, crispy onions &amp; chilli oil</a:t>
                      </a:r>
                      <a:endParaRPr lang="en-GB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5.30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Hoi sin aubergine steak with stir-fried noodles, crispy onions &amp; chilli oil</a:t>
                      </a:r>
                      <a:endParaRPr lang="en-GB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4.65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3147733"/>
                  </a:ext>
                </a:extLst>
              </a:tr>
              <a:tr h="659133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Braised harissa </a:t>
                      </a:r>
                      <a:r>
                        <a:rPr lang="en-GB" sz="16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lamb with cous </a:t>
                      </a:r>
                      <a:r>
                        <a:rPr lang="en-GB" sz="1600" b="0" i="0" dirty="0" err="1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cous</a:t>
                      </a:r>
                      <a:r>
                        <a:rPr lang="en-GB" sz="16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, flat bread &amp; tahini yoghurt</a:t>
                      </a:r>
                      <a:endParaRPr lang="en-GB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5.30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Braised chickpea &amp; cauliflower tagine with cous </a:t>
                      </a:r>
                      <a:r>
                        <a:rPr lang="en-GB" sz="1600" b="0" i="0" dirty="0" err="1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cous</a:t>
                      </a:r>
                      <a:r>
                        <a:rPr lang="en-GB" sz="16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, flat bread, tahini yoghurt </a:t>
                      </a:r>
                      <a:endParaRPr lang="en-GB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4.65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4370441"/>
                  </a:ext>
                </a:extLst>
              </a:tr>
              <a:tr h="659133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TH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Piri </a:t>
                      </a:r>
                      <a:r>
                        <a:rPr lang="en-GB" sz="1600" b="0" i="0" dirty="0" err="1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Piri</a:t>
                      </a:r>
                      <a:r>
                        <a:rPr lang="en-GB" sz="16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 chicken breast with coriander rice, red onion, zingy slaw &amp; mint yoghurt</a:t>
                      </a:r>
                      <a:endParaRPr lang="en-GB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5.30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Piri </a:t>
                      </a:r>
                      <a:r>
                        <a:rPr lang="en-GB" sz="1600" b="0" i="0" dirty="0" err="1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Piri</a:t>
                      </a:r>
                      <a:r>
                        <a:rPr lang="en-GB" sz="16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 tempeh with coriander rice, zingy slaw &amp; mint yoghurt</a:t>
                      </a:r>
                      <a:endParaRPr lang="en-GB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4.65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564663"/>
                  </a:ext>
                </a:extLst>
              </a:tr>
              <a:tr h="659133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CLOSED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5.30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CLOSED</a:t>
                      </a:r>
                    </a:p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4.65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255269"/>
                  </a:ext>
                </a:extLst>
              </a:tr>
              <a:tr h="659133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SA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CLOSED</a:t>
                      </a:r>
                    </a:p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5.30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CLOSED</a:t>
                      </a:r>
                    </a:p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4.65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Aptos" panose="02110004020202020204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6270915"/>
                  </a:ext>
                </a:extLst>
              </a:tr>
              <a:tr h="659133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SU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CLOSED</a:t>
                      </a:r>
                    </a:p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5.30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CLOSED</a:t>
                      </a:r>
                    </a:p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4.65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6735436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24A3C3D8-9A6C-0E05-1D8B-C5E1A41F1B42}"/>
              </a:ext>
            </a:extLst>
          </p:cNvPr>
          <p:cNvSpPr/>
          <p:nvPr/>
        </p:nvSpPr>
        <p:spPr>
          <a:xfrm>
            <a:off x="-20" y="8446063"/>
            <a:ext cx="11302997" cy="3579209"/>
          </a:xfrm>
          <a:prstGeom prst="rect">
            <a:avLst/>
          </a:prstGeom>
          <a:solidFill>
            <a:srgbClr val="50635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1280"/>
              </a:spcBef>
            </a:pPr>
            <a:endParaRPr lang="en-GB" sz="1600" b="1" dirty="0">
              <a:solidFill>
                <a:srgbClr val="00483C"/>
              </a:solidFill>
              <a:latin typeface="Trade Gothic Next Light" panose="020B04030403030200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FD29A66-BA74-256F-E51C-C76BC4D4CBA6}"/>
              </a:ext>
            </a:extLst>
          </p:cNvPr>
          <p:cNvSpPr/>
          <p:nvPr/>
        </p:nvSpPr>
        <p:spPr>
          <a:xfrm>
            <a:off x="-1" y="12025274"/>
            <a:ext cx="11302977" cy="4967324"/>
          </a:xfrm>
          <a:prstGeom prst="rect">
            <a:avLst/>
          </a:prstGeom>
          <a:solidFill>
            <a:srgbClr val="C99B8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8BEDDB83-BB44-0800-E412-5EA420CB6D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2968006"/>
              </p:ext>
            </p:extLst>
          </p:nvPr>
        </p:nvGraphicFramePr>
        <p:xfrm>
          <a:off x="-7880" y="11960560"/>
          <a:ext cx="7535333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5333">
                  <a:extLst>
                    <a:ext uri="{9D8B030D-6E8A-4147-A177-3AD203B41FA5}">
                      <a16:colId xmlns:a16="http://schemas.microsoft.com/office/drawing/2014/main" val="36271391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3600" dirty="0"/>
                        <a:t>SOUP &amp; HOT DESSERT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9008486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96C426C2-8E5C-88A6-2D49-1C53661E3A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2688223"/>
              </p:ext>
            </p:extLst>
          </p:nvPr>
        </p:nvGraphicFramePr>
        <p:xfrm>
          <a:off x="239002" y="13359075"/>
          <a:ext cx="10925950" cy="3417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0873">
                  <a:extLst>
                    <a:ext uri="{9D8B030D-6E8A-4147-A177-3AD203B41FA5}">
                      <a16:colId xmlns:a16="http://schemas.microsoft.com/office/drawing/2014/main" val="2881983778"/>
                    </a:ext>
                  </a:extLst>
                </a:gridCol>
                <a:gridCol w="4873091">
                  <a:extLst>
                    <a:ext uri="{9D8B030D-6E8A-4147-A177-3AD203B41FA5}">
                      <a16:colId xmlns:a16="http://schemas.microsoft.com/office/drawing/2014/main" val="4292289619"/>
                    </a:ext>
                  </a:extLst>
                </a:gridCol>
                <a:gridCol w="5381986">
                  <a:extLst>
                    <a:ext uri="{9D8B030D-6E8A-4147-A177-3AD203B41FA5}">
                      <a16:colId xmlns:a16="http://schemas.microsoft.com/office/drawing/2014/main" val="36222061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M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</a:rPr>
                        <a:t>Potato &amp; Garlic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Rice Pudding With Fruit Compote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2382340"/>
                  </a:ext>
                </a:extLst>
              </a:tr>
              <a:tr h="518795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 Roast Tomato 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Fruits of the Forest Crumble with Custard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902850"/>
                  </a:ext>
                </a:extLst>
              </a:tr>
              <a:tr h="518795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Pea &amp; Mint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White Chocolate Blondie with Raspberry Compote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228587"/>
                  </a:ext>
                </a:extLst>
              </a:tr>
              <a:tr h="518795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TH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</a:rPr>
                        <a:t>French Onion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solidFill>
                            <a:schemeClr val="bg1"/>
                          </a:solidFill>
                          <a:latin typeface="Gotham Medium" pitchFamily="2" charset="0"/>
                          <a:cs typeface="Gotham Medium" pitchFamily="2" charset="0"/>
                        </a:rPr>
                        <a:t>Pineapple Upside Down Cake with Custard</a:t>
                      </a: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846690"/>
                  </a:ext>
                </a:extLst>
              </a:tr>
              <a:tr h="518795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9966186"/>
                  </a:ext>
                </a:extLst>
              </a:tr>
              <a:tr h="518795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SA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2948746"/>
                  </a:ext>
                </a:extLst>
              </a:tr>
              <a:tr h="518795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SU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8408420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70BD5661-1DDE-8305-B190-B37B1048F4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543962"/>
              </p:ext>
            </p:extLst>
          </p:nvPr>
        </p:nvGraphicFramePr>
        <p:xfrm>
          <a:off x="239002" y="12672924"/>
          <a:ext cx="3388236" cy="430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8236">
                  <a:extLst>
                    <a:ext uri="{9D8B030D-6E8A-4147-A177-3AD203B41FA5}">
                      <a16:colId xmlns:a16="http://schemas.microsoft.com/office/drawing/2014/main" val="3969373120"/>
                    </a:ext>
                  </a:extLst>
                </a:gridCol>
              </a:tblGrid>
              <a:tr h="28703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SOUP         1.45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4943719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F299C8EF-4C1C-CB50-D4FF-7B98FBA8AA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108333"/>
              </p:ext>
            </p:extLst>
          </p:nvPr>
        </p:nvGraphicFramePr>
        <p:xfrm>
          <a:off x="5651473" y="12640996"/>
          <a:ext cx="3531360" cy="430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1360">
                  <a:extLst>
                    <a:ext uri="{9D8B030D-6E8A-4147-A177-3AD203B41FA5}">
                      <a16:colId xmlns:a16="http://schemas.microsoft.com/office/drawing/2014/main" val="4231977589"/>
                    </a:ext>
                  </a:extLst>
                </a:gridCol>
              </a:tblGrid>
              <a:tr h="219631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HOT DESSERT     2.10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9764133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6AD0B82E-C304-6661-96C8-FD11442F5186}"/>
              </a:ext>
            </a:extLst>
          </p:cNvPr>
          <p:cNvSpPr/>
          <p:nvPr/>
        </p:nvSpPr>
        <p:spPr>
          <a:xfrm>
            <a:off x="0" y="16992600"/>
            <a:ext cx="11302976" cy="2114550"/>
          </a:xfrm>
          <a:prstGeom prst="rect">
            <a:avLst/>
          </a:prstGeom>
          <a:solidFill>
            <a:srgbClr val="B1495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2A12034-0B7B-6EB4-4338-24822F2315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6643217"/>
              </p:ext>
            </p:extLst>
          </p:nvPr>
        </p:nvGraphicFramePr>
        <p:xfrm>
          <a:off x="50898" y="17019674"/>
          <a:ext cx="389412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94128">
                  <a:extLst>
                    <a:ext uri="{9D8B030D-6E8A-4147-A177-3AD203B41FA5}">
                      <a16:colId xmlns:a16="http://schemas.microsoft.com/office/drawing/2014/main" val="29964916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3600" dirty="0"/>
                        <a:t>STONEBAKED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670211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6AFBEC1-7F14-0BA8-607D-3863857965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2963085"/>
              </p:ext>
            </p:extLst>
          </p:nvPr>
        </p:nvGraphicFramePr>
        <p:xfrm>
          <a:off x="32408" y="16776645"/>
          <a:ext cx="11132544" cy="3478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32544">
                  <a:extLst>
                    <a:ext uri="{9D8B030D-6E8A-4147-A177-3AD203B41FA5}">
                      <a16:colId xmlns:a16="http://schemas.microsoft.com/office/drawing/2014/main" val="3602925937"/>
                    </a:ext>
                  </a:extLst>
                </a:gridCol>
              </a:tblGrid>
              <a:tr h="1549754">
                <a:tc>
                  <a:txBody>
                    <a:bodyPr/>
                    <a:lstStyle/>
                    <a:p>
                      <a:pPr marL="0" marR="0" lvl="0" indent="0" algn="l" defTabSz="1130290" rtl="0" eaLnBrk="1" fontAlgn="auto" latinLnBrk="0" hangingPunct="1">
                        <a:lnSpc>
                          <a:spcPct val="4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i="0" dirty="0">
                          <a:solidFill>
                            <a:schemeClr val="bg1"/>
                          </a:solidFill>
                          <a:latin typeface="Gotham Light" pitchFamily="2" charset="0"/>
                          <a:cs typeface="Gotham Light" pitchFamily="2" charset="0"/>
                        </a:rPr>
                        <a:t>                                  Pizza</a:t>
                      </a:r>
                      <a:endParaRPr lang="it-IT" sz="3200" b="0" i="0" dirty="0">
                        <a:solidFill>
                          <a:schemeClr val="bg1"/>
                        </a:solidFill>
                        <a:latin typeface="Gotham Light" pitchFamily="2" charset="0"/>
                        <a:cs typeface="Gotham Light" pitchFamily="2" charset="0"/>
                      </a:endParaRPr>
                    </a:p>
                    <a:p>
                      <a:pPr marL="0" marR="0" lvl="0" indent="0" algn="l" defTabSz="1130290" rtl="0" eaLnBrk="1" fontAlgn="auto" latinLnBrk="0" hangingPunct="1">
                        <a:lnSpc>
                          <a:spcPct val="4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800" b="0" i="0" dirty="0">
                        <a:solidFill>
                          <a:schemeClr val="bg1"/>
                        </a:solidFill>
                        <a:latin typeface="Gotham Light" pitchFamily="2" charset="0"/>
                        <a:cs typeface="Gotham Light" pitchFamily="2" charset="0"/>
                      </a:endParaRPr>
                    </a:p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784778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12A657E-987F-629A-392F-014CF1784F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997011"/>
              </p:ext>
            </p:extLst>
          </p:nvPr>
        </p:nvGraphicFramePr>
        <p:xfrm>
          <a:off x="8337566" y="17466952"/>
          <a:ext cx="2344848" cy="13949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4848">
                  <a:extLst>
                    <a:ext uri="{9D8B030D-6E8A-4147-A177-3AD203B41FA5}">
                      <a16:colId xmlns:a16="http://schemas.microsoft.com/office/drawing/2014/main" val="4160282769"/>
                    </a:ext>
                  </a:extLst>
                </a:gridCol>
              </a:tblGrid>
              <a:tr h="464971">
                <a:tc>
                  <a:txBody>
                    <a:bodyPr/>
                    <a:lstStyle/>
                    <a:p>
                      <a:r>
                        <a:rPr lang="en-GB" sz="1800" b="0" dirty="0"/>
                        <a:t>Pepperoni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131109"/>
                  </a:ext>
                </a:extLst>
              </a:tr>
              <a:tr h="464971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bg1"/>
                          </a:solidFill>
                        </a:rPr>
                        <a:t>BBQ Chicken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2904649"/>
                  </a:ext>
                </a:extLst>
              </a:tr>
              <a:tr h="464971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bg1"/>
                          </a:solidFill>
                        </a:rPr>
                        <a:t>Margharita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758493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60663BC-E255-DA88-97AB-9AD8C3AEFA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9518565"/>
              </p:ext>
            </p:extLst>
          </p:nvPr>
        </p:nvGraphicFramePr>
        <p:xfrm>
          <a:off x="10419319" y="17362124"/>
          <a:ext cx="735305" cy="13949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305">
                  <a:extLst>
                    <a:ext uri="{9D8B030D-6E8A-4147-A177-3AD203B41FA5}">
                      <a16:colId xmlns:a16="http://schemas.microsoft.com/office/drawing/2014/main" val="1587499559"/>
                    </a:ext>
                  </a:extLst>
                </a:gridCol>
              </a:tblGrid>
              <a:tr h="1394913">
                <a:tc>
                  <a:txBody>
                    <a:bodyPr/>
                    <a:lstStyle/>
                    <a:p>
                      <a:pPr algn="ctr">
                        <a:lnSpc>
                          <a:spcPct val="300000"/>
                        </a:lnSpc>
                      </a:pPr>
                      <a:r>
                        <a:rPr lang="en-GB" b="0" dirty="0"/>
                        <a:t>6.15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0181603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1172A933-1799-8450-6E58-2D57BEB10A4D}"/>
              </a:ext>
            </a:extLst>
          </p:cNvPr>
          <p:cNvSpPr txBox="1"/>
          <p:nvPr/>
        </p:nvSpPr>
        <p:spPr>
          <a:xfrm>
            <a:off x="69955" y="19295882"/>
            <a:ext cx="112006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Gotham Light"/>
              </a:rPr>
              <a:t>Adults need around 2000 kcal a day</a:t>
            </a:r>
          </a:p>
          <a:p>
            <a:r>
              <a:rPr lang="en-GB" dirty="0">
                <a:latin typeface="Gotham Light"/>
              </a:rPr>
              <a:t>If you have a food allergy or intolerance, please speak to a member of our team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4886849-A698-9EFB-0269-004E8DAF25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1257269"/>
              </p:ext>
            </p:extLst>
          </p:nvPr>
        </p:nvGraphicFramePr>
        <p:xfrm>
          <a:off x="2486025" y="9164503"/>
          <a:ext cx="5119263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9263">
                  <a:extLst>
                    <a:ext uri="{9D8B030D-6E8A-4147-A177-3AD203B41FA5}">
                      <a16:colId xmlns:a16="http://schemas.microsoft.com/office/drawing/2014/main" val="6729832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400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34088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86727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545</TotalTime>
  <Words>697</Words>
  <Application>Microsoft Office PowerPoint</Application>
  <PresentationFormat>Custom</PresentationFormat>
  <Paragraphs>180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Aptos</vt:lpstr>
      <vt:lpstr>Aptos Display</vt:lpstr>
      <vt:lpstr>Arial</vt:lpstr>
      <vt:lpstr>Gotham</vt:lpstr>
      <vt:lpstr>Gotham Light</vt:lpstr>
      <vt:lpstr>Gotham Medium</vt:lpstr>
      <vt:lpstr>Trade Gothic Next</vt:lpstr>
      <vt:lpstr>Trade Gothic Next Heavy</vt:lpstr>
      <vt:lpstr>Trade Gothic Next Light</vt:lpstr>
      <vt:lpstr>Office Theme</vt:lpstr>
      <vt:lpstr>PowerPoint Presentation</vt:lpstr>
      <vt:lpstr>PowerPoint Presentation</vt:lpstr>
    </vt:vector>
  </TitlesOfParts>
  <Company>Science and Technology Facilities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Oliveira, Elorio (Baxterstorey,RAL,EO)</dc:creator>
  <cp:lastModifiedBy>Oliveira, Elorio (Baxterstorey,RAL,EO)</cp:lastModifiedBy>
  <cp:revision>70</cp:revision>
  <dcterms:created xsi:type="dcterms:W3CDTF">2026-02-10T07:54:13Z</dcterms:created>
  <dcterms:modified xsi:type="dcterms:W3CDTF">2026-10-29T13:40:04Z</dcterms:modified>
</cp:coreProperties>
</file>