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sldIdLst>
    <p:sldId id="256" r:id="rId5"/>
    <p:sldId id="272" r:id="rId6"/>
    <p:sldId id="259" r:id="rId7"/>
    <p:sldId id="260" r:id="rId8"/>
    <p:sldId id="273" r:id="rId9"/>
    <p:sldId id="261" r:id="rId10"/>
    <p:sldId id="263" r:id="rId11"/>
    <p:sldId id="264" r:id="rId12"/>
    <p:sldId id="268" r:id="rId13"/>
    <p:sldId id="266" r:id="rId14"/>
    <p:sldId id="270" r:id="rId15"/>
    <p:sldId id="271" r:id="rId16"/>
  </p:sldIdLst>
  <p:sldSz cx="13439775" cy="7559675"/>
  <p:notesSz cx="6797675" cy="9926638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Cambria" panose="02040503050406030204" pitchFamily="18" charset="0"/>
      <p:regular r:id="rId23"/>
      <p:bold r:id="rId24"/>
      <p:italic r:id="rId25"/>
      <p:boldItalic r:id="rId26"/>
    </p:embeddedFont>
    <p:embeddedFont>
      <p:font typeface="Canva Sans" panose="020B0604020202020204" charset="0"/>
      <p:regular r:id="rId27"/>
    </p:embeddedFont>
    <p:embeddedFont>
      <p:font typeface="Canva Sans Italics" panose="020B0604020202020204" charset="0"/>
      <p:regular r:id="rId28"/>
    </p:embeddedFont>
    <p:embeddedFont>
      <p:font typeface="Typo3-medium" panose="020B0604020202020204" charset="0"/>
      <p:bold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145"/>
    <a:srgbClr val="013145"/>
    <a:srgbClr val="75B39D"/>
    <a:srgbClr val="A8A9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4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972" y="1237197"/>
            <a:ext cx="1007983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9972" y="3970580"/>
            <a:ext cx="10079831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ABAE-DFC8-4FAC-A280-A2432F292D13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64E20-744C-4AA0-805E-52A32B120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567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ABAE-DFC8-4FAC-A280-A2432F292D13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64E20-744C-4AA0-805E-52A32B120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129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985" y="1884670"/>
            <a:ext cx="11591806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6985" y="5059034"/>
            <a:ext cx="11591806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ABAE-DFC8-4FAC-A280-A2432F292D13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64E20-744C-4AA0-805E-52A32B120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596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985" y="2012414"/>
            <a:ext cx="5711904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886" y="2012414"/>
            <a:ext cx="5711904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ABAE-DFC8-4FAC-A280-A2432F292D13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64E20-744C-4AA0-805E-52A32B120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184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5" y="402483"/>
            <a:ext cx="11591806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736" y="1853171"/>
            <a:ext cx="5685654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736" y="2761381"/>
            <a:ext cx="5685654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3886" y="1853171"/>
            <a:ext cx="57136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3886" y="2761381"/>
            <a:ext cx="5713655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ABAE-DFC8-4FAC-A280-A2432F292D13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64E20-744C-4AA0-805E-52A32B120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999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ABAE-DFC8-4FAC-A280-A2432F292D13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64E20-744C-4AA0-805E-52A32B120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488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ABAE-DFC8-4FAC-A280-A2432F292D13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64E20-744C-4AA0-805E-52A32B120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595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655" y="1088454"/>
            <a:ext cx="680388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ABAE-DFC8-4FAC-A280-A2432F292D13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64E20-744C-4AA0-805E-52A32B120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446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3655" y="1088454"/>
            <a:ext cx="680388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ABAE-DFC8-4FAC-A280-A2432F292D13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64E20-744C-4AA0-805E-52A32B120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543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ABAE-DFC8-4FAC-A280-A2432F292D13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64E20-744C-4AA0-805E-52A32B120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691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7839" y="402483"/>
            <a:ext cx="2897951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985" y="402483"/>
            <a:ext cx="8525857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ABAE-DFC8-4FAC-A280-A2432F292D13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64E20-744C-4AA0-805E-52A32B120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821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3985" y="402483"/>
            <a:ext cx="11591806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3985" y="2012414"/>
            <a:ext cx="11591806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EABAE-DFC8-4FAC-A280-A2432F292D13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64E20-744C-4AA0-805E-52A32B1202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24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roekitchen@stfc.ac.u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roekitchen@stfc.ac.uk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roekitchen@stfc.ac.uk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ketch, black and white, invertebrate, art&#10;&#10;Description automatically generated">
            <a:extLst>
              <a:ext uri="{FF2B5EF4-FFF2-40B4-BE49-F238E27FC236}">
                <a16:creationId xmlns:a16="http://schemas.microsoft.com/office/drawing/2014/main" id="{C4E86760-AD96-3F0D-A970-6D29A22EAB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109837" y="-965134"/>
            <a:ext cx="3331350" cy="5462340"/>
          </a:xfrm>
          <a:prstGeom prst="rect">
            <a:avLst/>
          </a:prstGeom>
        </p:spPr>
      </p:pic>
      <p:pic>
        <p:nvPicPr>
          <p:cNvPr id="11" name="Picture 10" descr="A picture containing sketch, black and white, invertebrate, art&#10;&#10;Description automatically generated">
            <a:extLst>
              <a:ext uri="{FF2B5EF4-FFF2-40B4-BE49-F238E27FC236}">
                <a16:creationId xmlns:a16="http://schemas.microsoft.com/office/drawing/2014/main" id="{92990629-8C7C-477F-9570-720236AC1E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950766" y="2070664"/>
            <a:ext cx="3779836" cy="71981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4CDD18-699B-4C2E-61C9-92ACCA0EA2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719887" cy="75596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1A3B7C-A6E5-013D-39A1-84495EBC65EE}"/>
              </a:ext>
            </a:extLst>
          </p:cNvPr>
          <p:cNvSpPr txBox="1"/>
          <p:nvPr/>
        </p:nvSpPr>
        <p:spPr>
          <a:xfrm>
            <a:off x="5678004" y="2631450"/>
            <a:ext cx="7551106" cy="3514227"/>
          </a:xfrm>
          <a:prstGeom prst="rect">
            <a:avLst/>
          </a:prstGeom>
          <a:noFill/>
          <a:ln>
            <a:noFill/>
          </a:ln>
        </p:spPr>
        <p:txBody>
          <a:bodyPr vert="horz" wrap="square" bIns="36000">
            <a:spAutoFit/>
          </a:bodyPr>
          <a:lstStyle/>
          <a:p>
            <a:pPr algn="r"/>
            <a:r>
              <a:rPr lang="en-GB" sz="8400" b="1" dirty="0">
                <a:ln w="3175">
                  <a:noFill/>
                </a:ln>
                <a:solidFill>
                  <a:srgbClr val="A38881"/>
                </a:solidFill>
                <a:latin typeface="Cambria" panose="02040503050406030204" pitchFamily="18" charset="0"/>
              </a:rPr>
              <a:t>Hospitality</a:t>
            </a:r>
            <a:endParaRPr lang="en-GB" sz="5500" b="1" dirty="0">
              <a:ln w="3175">
                <a:noFill/>
              </a:ln>
              <a:solidFill>
                <a:srgbClr val="A38881"/>
              </a:solidFill>
              <a:latin typeface="Cambria" panose="02040503050406030204" pitchFamily="18" charset="0"/>
            </a:endParaRPr>
          </a:p>
          <a:p>
            <a:pPr algn="r"/>
            <a:r>
              <a:rPr lang="en-GB" sz="5500" b="1" dirty="0">
                <a:ln w="3175">
                  <a:noFill/>
                </a:ln>
                <a:solidFill>
                  <a:srgbClr val="A38881"/>
                </a:solidFill>
                <a:latin typeface="Cambria" panose="02040503050406030204" pitchFamily="18" charset="0"/>
              </a:rPr>
              <a:t>less ordinary</a:t>
            </a:r>
          </a:p>
          <a:p>
            <a:pPr algn="r"/>
            <a:endParaRPr lang="en-GB" sz="8400" b="1" dirty="0">
              <a:ln w="3175">
                <a:noFill/>
              </a:ln>
              <a:solidFill>
                <a:srgbClr val="A3888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551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5C489F-D7A2-105F-D869-ACC98927FA6F}"/>
              </a:ext>
            </a:extLst>
          </p:cNvPr>
          <p:cNvSpPr txBox="1"/>
          <p:nvPr/>
        </p:nvSpPr>
        <p:spPr>
          <a:xfrm>
            <a:off x="495765" y="1130444"/>
            <a:ext cx="57859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75B39D"/>
                </a:solidFill>
                <a:latin typeface="Typo3-medium" panose="02000603000000000000" pitchFamily="2" charset="0"/>
              </a:rPr>
              <a:t>Your Contacts</a:t>
            </a:r>
          </a:p>
        </p:txBody>
      </p:sp>
      <p:pic>
        <p:nvPicPr>
          <p:cNvPr id="10" name="Picture 9" descr="A group of bowls with food in them&#10;&#10;Description automatically generated with medium confidence">
            <a:extLst>
              <a:ext uri="{FF2B5EF4-FFF2-40B4-BE49-F238E27FC236}">
                <a16:creationId xmlns:a16="http://schemas.microsoft.com/office/drawing/2014/main" id="{2CB76709-EE21-7581-4D78-7E0DAD7CD7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9" t="3350" r="18615" b="3350"/>
          <a:stretch/>
        </p:blipFill>
        <p:spPr>
          <a:xfrm>
            <a:off x="6719887" y="-1"/>
            <a:ext cx="6719888" cy="75596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DC4C03-4FF0-439D-4D37-18B3A634C29C}"/>
              </a:ext>
            </a:extLst>
          </p:cNvPr>
          <p:cNvSpPr txBox="1"/>
          <p:nvPr/>
        </p:nvSpPr>
        <p:spPr>
          <a:xfrm>
            <a:off x="447873" y="2878606"/>
            <a:ext cx="58817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Catering Manager, Carol Watson, and her dedicated team would be delighted to assist you in making your event a memorable one. </a:t>
            </a:r>
          </a:p>
          <a:p>
            <a:pPr algn="just">
              <a:spcBef>
                <a:spcPct val="0"/>
              </a:spcBef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contact them through either dialing 0131 668 8231 or emailing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roekitchen@stfc.ac.uk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Monday to Friday 8am – 4pm.</a:t>
            </a:r>
          </a:p>
          <a:p>
            <a:pPr algn="just">
              <a:spcBef>
                <a:spcPct val="0"/>
              </a:spcBef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ask that you contact us, for any bespoke requirements and we will be happy to build a package around your budget and vision. </a:t>
            </a:r>
          </a:p>
          <a:p>
            <a:pPr algn="just">
              <a:spcBef>
                <a:spcPct val="0"/>
              </a:spcBef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you, or any of your guests have any specific allergy or dietary requirements we ask that you let us know in advance, preferably whilst making your booking. </a:t>
            </a:r>
          </a:p>
          <a:p>
            <a:pPr algn="just">
              <a:spcBef>
                <a:spcPct val="0"/>
              </a:spcBef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039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D7826B6-0B7B-9CDC-3FE5-1816BB9701F9}"/>
              </a:ext>
            </a:extLst>
          </p:cNvPr>
          <p:cNvSpPr txBox="1"/>
          <p:nvPr/>
        </p:nvSpPr>
        <p:spPr>
          <a:xfrm>
            <a:off x="392118" y="0"/>
            <a:ext cx="578598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4400" dirty="0">
              <a:solidFill>
                <a:srgbClr val="003145"/>
              </a:solidFill>
              <a:latin typeface="Typo3-medium" panose="02000603000000000000" pitchFamily="2" charset="0"/>
            </a:endParaRPr>
          </a:p>
          <a:p>
            <a:r>
              <a:rPr lang="en-GB" sz="4400" dirty="0">
                <a:solidFill>
                  <a:srgbClr val="003145"/>
                </a:solidFill>
                <a:latin typeface="Typo3-medium" panose="02000603000000000000" pitchFamily="2" charset="0"/>
              </a:rPr>
              <a:t>Ordering</a:t>
            </a:r>
            <a:endParaRPr lang="en-GB" sz="4400" dirty="0">
              <a:solidFill>
                <a:schemeClr val="bg1"/>
              </a:solidFill>
              <a:latin typeface="Typo3-medium" panose="02000603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C5BF1B-772D-94C1-33E0-78BEB843FFD5}"/>
              </a:ext>
            </a:extLst>
          </p:cNvPr>
          <p:cNvSpPr txBox="1"/>
          <p:nvPr/>
        </p:nvSpPr>
        <p:spPr>
          <a:xfrm>
            <a:off x="392118" y="1664167"/>
            <a:ext cx="2669582" cy="4816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Selecting your menu</a:t>
            </a:r>
          </a:p>
          <a:p>
            <a:pPr algn="just">
              <a:spcBef>
                <a:spcPct val="0"/>
              </a:spcBef>
            </a:pP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placing your order, please advise us of any allergies or dietary requirements. </a:t>
            </a:r>
          </a:p>
          <a:p>
            <a:pPr algn="just">
              <a:spcBef>
                <a:spcPct val="0"/>
              </a:spcBef>
            </a:pPr>
            <a:endParaRPr lang="en-US" sz="1100" dirty="0">
              <a:solidFill>
                <a:srgbClr val="0031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Placing your order </a:t>
            </a: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you have made your selection, please place your order with our catering team by emailing 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roekitchen@stfc.ac.uk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calling </a:t>
            </a: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0131 6688231</a:t>
            </a:r>
            <a:endParaRPr lang="en-US" sz="11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100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Order Deadlines​</a:t>
            </a: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 minimum, we do require the following notices for all hospitality orders:</a:t>
            </a:r>
          </a:p>
          <a:p>
            <a:pPr marL="259080" lvl="1" indent="-129540" algn="just">
              <a:buFont typeface="Arial"/>
              <a:buChar char="•"/>
            </a:pP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working days for Morning, Classic Sandwich Lunch, All Day Snacking. Cut off time 10:30 am.</a:t>
            </a:r>
          </a:p>
          <a:p>
            <a:pPr marL="259080" lvl="1" indent="-129540" algn="just">
              <a:buFont typeface="Arial"/>
              <a:buChar char="•"/>
            </a:pP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working days for Premium Sandwich lunch, Buffet Bites, Mini Buffet Bites. Cut off time 10:30 am.</a:t>
            </a:r>
          </a:p>
          <a:p>
            <a:pPr marL="259080" lvl="1" indent="-129540" algn="just">
              <a:buFont typeface="Arial"/>
              <a:buChar char="•"/>
            </a:pP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minimum of 5 working days for Formal Dining, hot and cold buffets, Canapés, Bespoke menu. </a:t>
            </a:r>
          </a:p>
          <a:p>
            <a:pPr marL="129540" lvl="1" algn="just"/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23C75C-D602-68A6-A2E6-6B191FFD0F9D}"/>
              </a:ext>
            </a:extLst>
          </p:cNvPr>
          <p:cNvSpPr txBox="1"/>
          <p:nvPr/>
        </p:nvSpPr>
        <p:spPr>
          <a:xfrm>
            <a:off x="3555572" y="1664167"/>
            <a:ext cx="249954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Cancellations</a:t>
            </a: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event of cancellation within 2 working days of the booking, you may incur a charge to cover the cost of any food waste.</a:t>
            </a:r>
          </a:p>
          <a:p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Dietary Requirements</a:t>
            </a: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those with special dietary requirements or allergies who may wish to know more about the food or drink ingredients used, please don't hesitate to ask a member of our team.</a:t>
            </a:r>
          </a:p>
          <a:p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 Events</a:t>
            </a:r>
          </a:p>
          <a:p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are planning a special event and would like to discuss the details with us, please contact roekitchen@stfc.ac.uk</a:t>
            </a:r>
          </a:p>
        </p:txBody>
      </p:sp>
      <p:pic>
        <p:nvPicPr>
          <p:cNvPr id="5" name="Picture 4" descr="A person holding a bowl of food&#10;&#10;Description automatically generated with low confidence">
            <a:extLst>
              <a:ext uri="{FF2B5EF4-FFF2-40B4-BE49-F238E27FC236}">
                <a16:creationId xmlns:a16="http://schemas.microsoft.com/office/drawing/2014/main" id="{F16FC8A8-781D-6C57-CBB4-503A04D65D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04" b="14498"/>
          <a:stretch/>
        </p:blipFill>
        <p:spPr>
          <a:xfrm>
            <a:off x="6719887" y="0"/>
            <a:ext cx="6719888" cy="7559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5241AD-8F6F-0919-5D33-D08A8A8C571E}"/>
              </a:ext>
            </a:extLst>
          </p:cNvPr>
          <p:cNvSpPr txBox="1"/>
          <p:nvPr/>
        </p:nvSpPr>
        <p:spPr>
          <a:xfrm>
            <a:off x="3559206" y="5372874"/>
            <a:ext cx="2495906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3145"/>
                </a:solidFill>
                <a:latin typeface="Typo3-medium" panose="02000603000000000000" pitchFamily="2" charset="0"/>
                <a:cs typeface="Arial" panose="020B0604020202020204" pitchFamily="34" charset="0"/>
              </a:rPr>
              <a:t>Hospitality Hours are </a:t>
            </a:r>
          </a:p>
          <a:p>
            <a:r>
              <a:rPr lang="en-US" sz="1100" dirty="0">
                <a:solidFill>
                  <a:srgbClr val="003145"/>
                </a:solidFill>
                <a:latin typeface="Typo3-medium" panose="02000603000000000000" pitchFamily="2" charset="0"/>
                <a:cs typeface="Arial" panose="020B0604020202020204" pitchFamily="34" charset="0"/>
              </a:rPr>
              <a:t>Monday to Friday</a:t>
            </a:r>
          </a:p>
          <a:p>
            <a:r>
              <a:rPr lang="en-US" sz="1100" dirty="0">
                <a:solidFill>
                  <a:srgbClr val="003145"/>
                </a:solidFill>
                <a:latin typeface="Typo3-medium" panose="02000603000000000000" pitchFamily="2" charset="0"/>
                <a:cs typeface="Arial" panose="020B0604020202020204" pitchFamily="34" charset="0"/>
              </a:rPr>
              <a:t>8am – 4pm</a:t>
            </a:r>
          </a:p>
          <a:p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bookings </a:t>
            </a:r>
            <a:r>
              <a:rPr lang="en-US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outwith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these times will have a </a:t>
            </a:r>
            <a:r>
              <a:rPr lang="en-US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charge attached. Bookings can also be made for evening functions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EDFD53-9ABF-E3B2-0473-812EA4C95580}"/>
              </a:ext>
            </a:extLst>
          </p:cNvPr>
          <p:cNvSpPr txBox="1"/>
          <p:nvPr/>
        </p:nvSpPr>
        <p:spPr>
          <a:xfrm>
            <a:off x="812729" y="6727091"/>
            <a:ext cx="513624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rgbClr val="003145"/>
                </a:solidFill>
                <a:latin typeface="Typo3-medium" panose="02000603000000000000" pitchFamily="2" charset="0"/>
                <a:cs typeface="Arial" panose="020B0604020202020204" pitchFamily="34" charset="0"/>
              </a:rPr>
              <a:t>For numbers over 20 people additional </a:t>
            </a:r>
            <a:r>
              <a:rPr lang="en-US" sz="1100" dirty="0" err="1">
                <a:solidFill>
                  <a:srgbClr val="003145"/>
                </a:solidFill>
                <a:latin typeface="Typo3-medium" panose="02000603000000000000" pitchFamily="2" charset="0"/>
                <a:cs typeface="Arial" panose="020B0604020202020204" pitchFamily="34" charset="0"/>
              </a:rPr>
              <a:t>labour</a:t>
            </a:r>
            <a:r>
              <a:rPr lang="en-US" sz="1100" dirty="0">
                <a:solidFill>
                  <a:srgbClr val="003145"/>
                </a:solidFill>
                <a:latin typeface="Typo3-medium" panose="02000603000000000000" pitchFamily="2" charset="0"/>
                <a:cs typeface="Arial" panose="020B0604020202020204" pitchFamily="34" charset="0"/>
              </a:rPr>
              <a:t> charges will apply. Please chat to our hospitality team who will advise. </a:t>
            </a:r>
          </a:p>
          <a:p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061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D07865-C018-18DD-CA86-F3C7D295B055}"/>
              </a:ext>
            </a:extLst>
          </p:cNvPr>
          <p:cNvSpPr txBox="1"/>
          <p:nvPr/>
        </p:nvSpPr>
        <p:spPr>
          <a:xfrm>
            <a:off x="7200027" y="1085839"/>
            <a:ext cx="57859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003145"/>
                </a:solidFill>
                <a:latin typeface="Typo3-medium" panose="02000603000000000000" pitchFamily="2" charset="0"/>
              </a:rPr>
              <a:t>Beverage</a:t>
            </a:r>
            <a:endParaRPr lang="en-GB" sz="4400" dirty="0">
              <a:solidFill>
                <a:schemeClr val="bg1"/>
              </a:solidFill>
              <a:latin typeface="Typo3-medium" panose="02000603000000000000" pitchFamily="2" charset="0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4CC8CACE-5591-D82C-8E5E-AF84402AEA60}"/>
              </a:ext>
            </a:extLst>
          </p:cNvPr>
          <p:cNvGrpSpPr/>
          <p:nvPr/>
        </p:nvGrpSpPr>
        <p:grpSpPr>
          <a:xfrm>
            <a:off x="-541784" y="-1"/>
            <a:ext cx="7261671" cy="7559675"/>
            <a:chOff x="0" y="0"/>
            <a:chExt cx="12192000" cy="13716000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59FA2ED5-5C70-BB74-DE04-8F7EFDA4D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3164" b="1835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1A6809C5-29E4-EF0E-8466-C211F2B18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613607"/>
              </p:ext>
            </p:extLst>
          </p:nvPr>
        </p:nvGraphicFramePr>
        <p:xfrm>
          <a:off x="10308987" y="2632663"/>
          <a:ext cx="2889196" cy="3632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0136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  <a:gridCol w="1089060">
                  <a:extLst>
                    <a:ext uri="{9D8B030D-6E8A-4147-A177-3AD203B41FA5}">
                      <a16:colId xmlns:a16="http://schemas.microsoft.com/office/drawing/2014/main" val="3275780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50" b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Still or Sparkling Water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1L bottles, serves 5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£2.20</a:t>
                      </a:r>
                    </a:p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50" b="1" i="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Fruit Smoothies​ 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Berry Burst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Pineapple Sunset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00" dirty="0" err="1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Supergreen</a:t>
                      </a:r>
                      <a:endParaRPr lang="en-US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endParaRPr lang="en-US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£2.20 per person 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 5 order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50" b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Fruit Juice Jugs</a:t>
                      </a:r>
                    </a:p>
                    <a:p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Apple, Orange or Cranberry</a:t>
                      </a:r>
                    </a:p>
                    <a:p>
                      <a:endParaRPr lang="en-GB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£2.20 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 litre, 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serves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50" b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Soft Drinks</a:t>
                      </a:r>
                    </a:p>
                    <a:p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330ml</a:t>
                      </a:r>
                    </a:p>
                    <a:p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£1.40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01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50" b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Sparkling Elderflower Presse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 Jug, serves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£3.95 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92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94930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6E8F721-DB0D-361C-E914-B1B83E6659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231981"/>
              </p:ext>
            </p:extLst>
          </p:nvPr>
        </p:nvGraphicFramePr>
        <p:xfrm>
          <a:off x="7231430" y="2299016"/>
          <a:ext cx="2861590" cy="4485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530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  <a:gridCol w="1089060">
                  <a:extLst>
                    <a:ext uri="{9D8B030D-6E8A-4147-A177-3AD203B41FA5}">
                      <a16:colId xmlns:a16="http://schemas.microsoft.com/office/drawing/2014/main" val="3275780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50" b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 and Coffee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selection of Fairtrade teas and freshly filtered coffee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£1.25 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 person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endParaRPr lang="en-GB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0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50" b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 and Biscuits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selection of Fairtrade teas and freshly filtered coffee with a small packet of biscuits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endParaRPr lang="en-US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endParaRPr lang="en-US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50" b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 and Cakes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selection of Fairtrade teas and freshly filtered coffee with </a:t>
                      </a:r>
                      <a:r>
                        <a:rPr lang="en-US" sz="100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small </a:t>
                      </a:r>
                      <a:r>
                        <a:rPr lang="en-US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cake or macaroon</a:t>
                      </a:r>
                      <a:endParaRPr lang="en-US" sz="1050" b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£1.75 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 person</a:t>
                      </a:r>
                    </a:p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£2.50 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 person</a:t>
                      </a:r>
                    </a:p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439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GB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05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Alternative milks can be provided on request, please note there will be an additional charge for this.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05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010219"/>
                  </a:ext>
                </a:extLst>
              </a:tr>
            </a:tbl>
          </a:graphicData>
        </a:graphic>
      </p:graphicFrame>
      <p:sp>
        <p:nvSpPr>
          <p:cNvPr id="10" name="TextBox 4">
            <a:extLst>
              <a:ext uri="{FF2B5EF4-FFF2-40B4-BE49-F238E27FC236}">
                <a16:creationId xmlns:a16="http://schemas.microsoft.com/office/drawing/2014/main" id="{3899A3BF-F217-AF1A-8110-88BDECFCDD39}"/>
              </a:ext>
            </a:extLst>
          </p:cNvPr>
          <p:cNvSpPr txBox="1"/>
          <p:nvPr/>
        </p:nvSpPr>
        <p:spPr>
          <a:xfrm>
            <a:off x="7200027" y="7066747"/>
            <a:ext cx="5785987" cy="412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050" i="1" dirty="0">
                <a:solidFill>
                  <a:srgbClr val="A8A9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note all prices are not inclusive of VAT. All food orders will be cleared within 2 hours.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endParaRPr lang="en-US" sz="1050" dirty="0">
              <a:solidFill>
                <a:srgbClr val="504C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558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D07865-C018-18DD-CA86-F3C7D295B055}"/>
              </a:ext>
            </a:extLst>
          </p:cNvPr>
          <p:cNvSpPr txBox="1"/>
          <p:nvPr/>
        </p:nvSpPr>
        <p:spPr>
          <a:xfrm>
            <a:off x="7200027" y="1085839"/>
            <a:ext cx="578598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003145"/>
                </a:solidFill>
                <a:latin typeface="Typo3-medium" panose="02000603000000000000" pitchFamily="2" charset="0"/>
              </a:rPr>
              <a:t>All Day Snacking</a:t>
            </a:r>
            <a:endParaRPr lang="en-GB" sz="4400" dirty="0">
              <a:solidFill>
                <a:schemeClr val="bg1"/>
              </a:solidFill>
              <a:latin typeface="Typo3-medium" panose="02000603000000000000" pitchFamily="2" charset="0"/>
            </a:endParaRP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1A6809C5-29E4-EF0E-8466-C211F2B18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12668"/>
              </p:ext>
            </p:extLst>
          </p:nvPr>
        </p:nvGraphicFramePr>
        <p:xfrm>
          <a:off x="10308987" y="2632663"/>
          <a:ext cx="2889196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0136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  <a:gridCol w="1089060">
                  <a:extLst>
                    <a:ext uri="{9D8B030D-6E8A-4147-A177-3AD203B41FA5}">
                      <a16:colId xmlns:a16="http://schemas.microsoft.com/office/drawing/2014/main" val="3275780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endParaRPr lang="en-US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01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92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94930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6E8F721-DB0D-361C-E914-B1B83E6659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702931"/>
              </p:ext>
            </p:extLst>
          </p:nvPr>
        </p:nvGraphicFramePr>
        <p:xfrm>
          <a:off x="7231430" y="2299016"/>
          <a:ext cx="2861590" cy="3416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2530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  <a:gridCol w="1089060">
                  <a:extLst>
                    <a:ext uri="{9D8B030D-6E8A-4147-A177-3AD203B41FA5}">
                      <a16:colId xmlns:a16="http://schemas.microsoft.com/office/drawing/2014/main" val="3275780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endParaRPr lang="en-US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endParaRPr lang="en-GB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0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050" b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05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Biscuits</a:t>
                      </a:r>
                    </a:p>
                    <a:p>
                      <a:r>
                        <a:rPr lang="en-GB" sz="105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Shortbread</a:t>
                      </a:r>
                    </a:p>
                    <a:p>
                      <a:r>
                        <a:rPr lang="en-GB" sz="1050" b="0" i="1" dirty="0" err="1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Tunnocks</a:t>
                      </a:r>
                      <a:r>
                        <a:rPr lang="en-GB" sz="105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Treats</a:t>
                      </a:r>
                    </a:p>
                    <a:p>
                      <a:r>
                        <a:rPr lang="en-GB" sz="105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Scones</a:t>
                      </a:r>
                    </a:p>
                    <a:p>
                      <a:r>
                        <a:rPr lang="en-GB" sz="105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Danish</a:t>
                      </a:r>
                    </a:p>
                    <a:p>
                      <a:r>
                        <a:rPr lang="en-GB" sz="105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Traybakes</a:t>
                      </a:r>
                      <a:endParaRPr lang="en-US" sz="1000" b="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5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Selection of Muffins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5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Macaroons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5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 donuts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5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 fruit skewer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£0.50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£0.50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£0.55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£1.20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£1.45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£1.80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£1.85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£1.85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£1.20</a:t>
                      </a: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439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GB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05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05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05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010219"/>
                  </a:ext>
                </a:extLst>
              </a:tr>
            </a:tbl>
          </a:graphicData>
        </a:graphic>
      </p:graphicFrame>
      <p:sp>
        <p:nvSpPr>
          <p:cNvPr id="10" name="TextBox 4">
            <a:extLst>
              <a:ext uri="{FF2B5EF4-FFF2-40B4-BE49-F238E27FC236}">
                <a16:creationId xmlns:a16="http://schemas.microsoft.com/office/drawing/2014/main" id="{3899A3BF-F217-AF1A-8110-88BDECFCDD39}"/>
              </a:ext>
            </a:extLst>
          </p:cNvPr>
          <p:cNvSpPr txBox="1"/>
          <p:nvPr/>
        </p:nvSpPr>
        <p:spPr>
          <a:xfrm>
            <a:off x="7200027" y="7066747"/>
            <a:ext cx="5785987" cy="412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050" i="1" dirty="0">
                <a:solidFill>
                  <a:srgbClr val="A8A9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note all prices are not inclusive of VAT. All food orders will be cleared within 2 hours.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endParaRPr lang="en-US" sz="1050" dirty="0">
              <a:solidFill>
                <a:srgbClr val="504C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Cut sugar in cakes, biscuits by 20%, industry told - BBC News">
            <a:extLst>
              <a:ext uri="{FF2B5EF4-FFF2-40B4-BE49-F238E27FC236}">
                <a16:creationId xmlns:a16="http://schemas.microsoft.com/office/drawing/2014/main" id="{64F2AD8D-A268-A4C6-22D0-D590CA855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02" y="-1"/>
            <a:ext cx="6746789" cy="755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146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1A6809C5-29E4-EF0E-8466-C211F2B18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239054"/>
              </p:ext>
            </p:extLst>
          </p:nvPr>
        </p:nvGraphicFramePr>
        <p:xfrm>
          <a:off x="3640094" y="858137"/>
          <a:ext cx="2889196" cy="3782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3681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  <a:gridCol w="815515">
                  <a:extLst>
                    <a:ext uri="{9D8B030D-6E8A-4147-A177-3AD203B41FA5}">
                      <a16:colId xmlns:a16="http://schemas.microsoft.com/office/drawing/2014/main" val="32757809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50" b="1" dirty="0">
                        <a:solidFill>
                          <a:srgbClr val="003145"/>
                        </a:solidFill>
                        <a:latin typeface="Typo3-medium" panose="02000603000000000000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GB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0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</a:pPr>
                      <a:endParaRPr lang="en-US" sz="1000" dirty="0">
                        <a:solidFill>
                          <a:srgbClr val="003145"/>
                        </a:solidFill>
                        <a:latin typeface="Canva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4398"/>
                  </a:ext>
                </a:extLst>
              </a:tr>
              <a:tr h="117831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003145"/>
                          </a:solidFill>
                          <a:latin typeface="Typo3-medium" panose="02000603000000000000" pitchFamily="2" charset="0"/>
                          <a:cs typeface="Arial" panose="020B0604020202020204" pitchFamily="34" charset="0"/>
                        </a:rPr>
                        <a:t>Yoghurt Pots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01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Greek yoghurt, blueberries, mint and honey </a:t>
                      </a: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8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Greek yoghurt, apple strudel compote and granola </a:t>
                      </a: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72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Soya pots available </a:t>
                      </a:r>
                      <a:r>
                        <a:rPr lang="en-GB" sz="1000" b="1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</a:t>
                      </a:r>
                    </a:p>
                    <a:p>
                      <a:endParaRPr lang="en-GB" sz="1000" b="1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161884"/>
                  </a:ext>
                </a:extLst>
              </a:tr>
              <a:tr h="123653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solidFill>
                          <a:srgbClr val="003145"/>
                        </a:solidFill>
                        <a:latin typeface="Typo3-medium" panose="02000603000000000000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15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£XXX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43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591337"/>
                  </a:ext>
                </a:extLst>
              </a:tr>
            </a:tbl>
          </a:graphicData>
        </a:graphic>
      </p:graphicFrame>
      <p:sp>
        <p:nvSpPr>
          <p:cNvPr id="10" name="TextBox 4">
            <a:extLst>
              <a:ext uri="{FF2B5EF4-FFF2-40B4-BE49-F238E27FC236}">
                <a16:creationId xmlns:a16="http://schemas.microsoft.com/office/drawing/2014/main" id="{3899A3BF-F217-AF1A-8110-88BDECFCDD39}"/>
              </a:ext>
            </a:extLst>
          </p:cNvPr>
          <p:cNvSpPr txBox="1"/>
          <p:nvPr/>
        </p:nvSpPr>
        <p:spPr>
          <a:xfrm>
            <a:off x="392117" y="7066747"/>
            <a:ext cx="5785987" cy="412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050" i="1" dirty="0">
                <a:solidFill>
                  <a:srgbClr val="A8A9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note all prices are not inclusive of VAT. All food orders will be cleared within 2 hours.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endParaRPr lang="en-US" sz="1050" dirty="0">
              <a:solidFill>
                <a:srgbClr val="504C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935C0A-581F-7290-9041-DBA1173650AB}"/>
              </a:ext>
            </a:extLst>
          </p:cNvPr>
          <p:cNvSpPr txBox="1"/>
          <p:nvPr/>
        </p:nvSpPr>
        <p:spPr>
          <a:xfrm>
            <a:off x="392117" y="1085839"/>
            <a:ext cx="57859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003145"/>
                </a:solidFill>
                <a:latin typeface="Typo3-medium" panose="02000603000000000000" pitchFamily="2" charset="0"/>
              </a:rPr>
              <a:t>Morning</a:t>
            </a:r>
            <a:endParaRPr lang="en-GB" sz="4400" dirty="0">
              <a:solidFill>
                <a:schemeClr val="bg1"/>
              </a:solidFill>
              <a:latin typeface="Typo3-medium" panose="02000603000000000000" pitchFamily="2" charset="0"/>
            </a:endParaRPr>
          </a:p>
        </p:txBody>
      </p:sp>
      <p:pic>
        <p:nvPicPr>
          <p:cNvPr id="7" name="Picture 6" descr="A group of bowls with food in it&#10;&#10;Description automatically generated with low confidence">
            <a:extLst>
              <a:ext uri="{FF2B5EF4-FFF2-40B4-BE49-F238E27FC236}">
                <a16:creationId xmlns:a16="http://schemas.microsoft.com/office/drawing/2014/main" id="{F49AB970-E3B7-A98D-7628-D0B82B2AE4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1" b="21041"/>
          <a:stretch/>
        </p:blipFill>
        <p:spPr>
          <a:xfrm>
            <a:off x="6719887" y="0"/>
            <a:ext cx="6719888" cy="7559675"/>
          </a:xfrm>
          <a:prstGeom prst="rect">
            <a:avLst/>
          </a:prstGeom>
        </p:spPr>
      </p:pic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B9C403A6-CB8E-6FF7-3929-951C0C4EB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41850"/>
              </p:ext>
            </p:extLst>
          </p:nvPr>
        </p:nvGraphicFramePr>
        <p:xfrm>
          <a:off x="560301" y="2253887"/>
          <a:ext cx="2889196" cy="33980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3681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  <a:gridCol w="815515">
                  <a:extLst>
                    <a:ext uri="{9D8B030D-6E8A-4147-A177-3AD203B41FA5}">
                      <a16:colId xmlns:a16="http://schemas.microsoft.com/office/drawing/2014/main" val="3275780948"/>
                    </a:ext>
                  </a:extLst>
                </a:gridCol>
              </a:tblGrid>
              <a:tr h="2195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50" b="1" dirty="0">
                          <a:solidFill>
                            <a:srgbClr val="003145"/>
                          </a:solidFill>
                          <a:latin typeface="Typo3-medium" panose="02000603000000000000" pitchFamily="2" charset="0"/>
                          <a:cs typeface="Arial" panose="020B0604020202020204" pitchFamily="34" charset="0"/>
                        </a:rPr>
                        <a:t>Mini Bites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£1.80  per person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1177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selection of freshly baked pastries 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00" i="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Croissant, Butter &amp; Preserves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endParaRPr lang="en-US" sz="1000" i="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00" i="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Home baked Scone with Butter &amp; Preserve</a:t>
                      </a:r>
                      <a:endParaRPr lang="en-US" sz="1000" dirty="0">
                        <a:solidFill>
                          <a:srgbClr val="003145"/>
                        </a:solidFill>
                        <a:latin typeface="Canva Sans Italics"/>
                      </a:endParaRPr>
                    </a:p>
                    <a:p>
                      <a:pPr algn="l">
                        <a:lnSpc>
                          <a:spcPts val="1680"/>
                        </a:lnSpc>
                        <a:spcBef>
                          <a:spcPct val="0"/>
                        </a:spcBef>
                      </a:pPr>
                      <a:endParaRPr lang="en-US" sz="1000" dirty="0">
                        <a:solidFill>
                          <a:srgbClr val="003145"/>
                        </a:solidFill>
                        <a:latin typeface="Canva Sans Itali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£0.94 per person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  <a:tr h="212904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solidFill>
                          <a:srgbClr val="003145"/>
                        </a:solidFill>
                        <a:latin typeface="Typo3-medium" panose="02000603000000000000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01696"/>
                  </a:ext>
                </a:extLst>
              </a:tr>
              <a:tr h="212904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£1.96 each, 1 roll per person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4398"/>
                  </a:ext>
                </a:extLst>
              </a:tr>
              <a:tr h="323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endParaRPr lang="en-US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81857"/>
                  </a:ext>
                </a:extLst>
              </a:tr>
              <a:tr h="212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591337"/>
                  </a:ext>
                </a:extLst>
              </a:tr>
              <a:tr h="345969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Seasonal Fruit platter </a:t>
                      </a: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£2.80 per person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133819"/>
                  </a:ext>
                </a:extLst>
              </a:tr>
              <a:tr h="345969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i="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361889"/>
                  </a:ext>
                </a:extLst>
              </a:tr>
            </a:tbl>
          </a:graphicData>
        </a:graphic>
      </p:graphicFrame>
      <p:graphicFrame>
        <p:nvGraphicFramePr>
          <p:cNvPr id="3" name="Table 8">
            <a:extLst>
              <a:ext uri="{FF2B5EF4-FFF2-40B4-BE49-F238E27FC236}">
                <a16:creationId xmlns:a16="http://schemas.microsoft.com/office/drawing/2014/main" id="{FB1B4BD0-0AD3-37C1-6190-3C8259CDE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750091"/>
              </p:ext>
            </p:extLst>
          </p:nvPr>
        </p:nvGraphicFramePr>
        <p:xfrm>
          <a:off x="535160" y="1735727"/>
          <a:ext cx="5913836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13836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Available from 8am till 11am.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9477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od, wooden, indoor, dish&#10;&#10;Description automatically generated">
            <a:extLst>
              <a:ext uri="{FF2B5EF4-FFF2-40B4-BE49-F238E27FC236}">
                <a16:creationId xmlns:a16="http://schemas.microsoft.com/office/drawing/2014/main" id="{60473E60-89FF-3016-EABF-EB1B5F3B3C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4" r="7851"/>
          <a:stretch/>
        </p:blipFill>
        <p:spPr>
          <a:xfrm>
            <a:off x="6719887" y="0"/>
            <a:ext cx="6719888" cy="7559675"/>
          </a:xfrm>
          <a:prstGeom prst="rect">
            <a:avLst/>
          </a:prstGeom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1A6809C5-29E4-EF0E-8466-C211F2B18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569750"/>
              </p:ext>
            </p:extLst>
          </p:nvPr>
        </p:nvGraphicFramePr>
        <p:xfrm>
          <a:off x="3627523" y="3370135"/>
          <a:ext cx="2889196" cy="2334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3681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  <a:gridCol w="815515">
                  <a:extLst>
                    <a:ext uri="{9D8B030D-6E8A-4147-A177-3AD203B41FA5}">
                      <a16:colId xmlns:a16="http://schemas.microsoft.com/office/drawing/2014/main" val="3275780948"/>
                    </a:ext>
                  </a:extLst>
                </a:gridCol>
              </a:tblGrid>
              <a:tr h="1297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50" b="1" dirty="0">
                          <a:solidFill>
                            <a:srgbClr val="003145"/>
                          </a:solidFill>
                          <a:latin typeface="Typo3-medium" panose="02000603000000000000" pitchFamily="2" charset="0"/>
                          <a:cs typeface="Arial" panose="020B0604020202020204" pitchFamily="34" charset="0"/>
                        </a:rPr>
                        <a:t>Add 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Fresh Seasonal Salad, using local produce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£2 per person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0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Chef’s Soup of the day, hearty and warming using fresh local produce</a:t>
                      </a: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£1.20 per person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8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728435"/>
                  </a:ext>
                </a:extLst>
              </a:tr>
            </a:tbl>
          </a:graphicData>
        </a:graphic>
      </p:graphicFrame>
      <p:sp>
        <p:nvSpPr>
          <p:cNvPr id="10" name="TextBox 4">
            <a:extLst>
              <a:ext uri="{FF2B5EF4-FFF2-40B4-BE49-F238E27FC236}">
                <a16:creationId xmlns:a16="http://schemas.microsoft.com/office/drawing/2014/main" id="{3899A3BF-F217-AF1A-8110-88BDECFCDD39}"/>
              </a:ext>
            </a:extLst>
          </p:cNvPr>
          <p:cNvSpPr txBox="1"/>
          <p:nvPr/>
        </p:nvSpPr>
        <p:spPr>
          <a:xfrm>
            <a:off x="392117" y="7066747"/>
            <a:ext cx="5785987" cy="412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050" i="1" dirty="0">
                <a:solidFill>
                  <a:srgbClr val="A8A9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note all prices are not inclusive of VAT. All food orders will be cleared within 2 hours.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endParaRPr lang="en-US" sz="1050" dirty="0">
              <a:solidFill>
                <a:srgbClr val="504C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935C0A-581F-7290-9041-DBA1173650AB}"/>
              </a:ext>
            </a:extLst>
          </p:cNvPr>
          <p:cNvSpPr txBox="1"/>
          <p:nvPr/>
        </p:nvSpPr>
        <p:spPr>
          <a:xfrm>
            <a:off x="392117" y="1085839"/>
            <a:ext cx="57859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003145"/>
                </a:solidFill>
                <a:latin typeface="Typo3-medium" panose="02000603000000000000" pitchFamily="2" charset="0"/>
              </a:rPr>
              <a:t>Lunch</a:t>
            </a:r>
            <a:endParaRPr lang="en-GB" sz="4400" dirty="0">
              <a:solidFill>
                <a:schemeClr val="bg1"/>
              </a:solidFill>
              <a:latin typeface="Typo3-medium" panose="02000603000000000000" pitchFamily="2" charset="0"/>
            </a:endParaRPr>
          </a:p>
        </p:txBody>
      </p:sp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B9C403A6-CB8E-6FF7-3929-951C0C4EB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377892"/>
              </p:ext>
            </p:extLst>
          </p:nvPr>
        </p:nvGraphicFramePr>
        <p:xfrm>
          <a:off x="535159" y="3403103"/>
          <a:ext cx="2889196" cy="2115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3681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  <a:gridCol w="815515">
                  <a:extLst>
                    <a:ext uri="{9D8B030D-6E8A-4147-A177-3AD203B41FA5}">
                      <a16:colId xmlns:a16="http://schemas.microsoft.com/office/drawing/2014/main" val="3275780948"/>
                    </a:ext>
                  </a:extLst>
                </a:gridCol>
              </a:tblGrid>
              <a:tr h="1297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50" b="1" dirty="0">
                          <a:solidFill>
                            <a:srgbClr val="003145"/>
                          </a:solidFill>
                          <a:latin typeface="Typo3-medium" panose="02000603000000000000" pitchFamily="2" charset="0"/>
                          <a:cs typeface="Arial" panose="020B0604020202020204" pitchFamily="34" charset="0"/>
                        </a:rPr>
                        <a:t>Sandwich Lunch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Please choose one of the below</a:t>
                      </a: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£0.94 per person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classic sandwich lunch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£5.15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72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Premium selection of premium bread sandwiches, rolls, wraps, and bagel</a:t>
                      </a: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endParaRPr lang="en-GB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/>
                      <a:r>
                        <a:rPr lang="en-GB" sz="1000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£5.95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16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708647"/>
                  </a:ext>
                </a:extLst>
              </a:tr>
            </a:tbl>
          </a:graphicData>
        </a:graphic>
      </p:graphicFrame>
      <p:graphicFrame>
        <p:nvGraphicFramePr>
          <p:cNvPr id="3" name="Table 8">
            <a:extLst>
              <a:ext uri="{FF2B5EF4-FFF2-40B4-BE49-F238E27FC236}">
                <a16:creationId xmlns:a16="http://schemas.microsoft.com/office/drawing/2014/main" id="{9E816259-54F4-E22B-8FFA-6543491F7E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488215"/>
              </p:ext>
            </p:extLst>
          </p:nvPr>
        </p:nvGraphicFramePr>
        <p:xfrm>
          <a:off x="535159" y="2220139"/>
          <a:ext cx="5913836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13836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platters will have a selection of meat and vegetarian fillings unless otherwise requested.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sandwich lunches are served with fresh fruit juice, water and mini fruit skewers.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allow for 1 round of sandwiches per person.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</a:tbl>
          </a:graphicData>
        </a:graphic>
      </p:graphicFrame>
      <p:graphicFrame>
        <p:nvGraphicFramePr>
          <p:cNvPr id="4" name="Table 8">
            <a:extLst>
              <a:ext uri="{FF2B5EF4-FFF2-40B4-BE49-F238E27FC236}">
                <a16:creationId xmlns:a16="http://schemas.microsoft.com/office/drawing/2014/main" id="{44B77170-8EDF-86DA-B4B3-B6DABD74D4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115097"/>
              </p:ext>
            </p:extLst>
          </p:nvPr>
        </p:nvGraphicFramePr>
        <p:xfrm>
          <a:off x="535160" y="1735727"/>
          <a:ext cx="5913836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13836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Available from 12 – 13.30pm.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1899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D07865-C018-18DD-CA86-F3C7D295B055}"/>
              </a:ext>
            </a:extLst>
          </p:cNvPr>
          <p:cNvSpPr txBox="1"/>
          <p:nvPr/>
        </p:nvSpPr>
        <p:spPr>
          <a:xfrm>
            <a:off x="7200027" y="1085839"/>
            <a:ext cx="57859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003145"/>
                </a:solidFill>
                <a:latin typeface="Typo3-medium" panose="02000603000000000000" pitchFamily="2" charset="0"/>
              </a:rPr>
              <a:t>Buffet Bites</a:t>
            </a:r>
            <a:endParaRPr lang="en-GB" sz="4400" dirty="0">
              <a:solidFill>
                <a:schemeClr val="bg1"/>
              </a:solidFill>
              <a:latin typeface="Typo3-medium" panose="02000603000000000000" pitchFamily="2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3899A3BF-F217-AF1A-8110-88BDECFCDD39}"/>
              </a:ext>
            </a:extLst>
          </p:cNvPr>
          <p:cNvSpPr txBox="1"/>
          <p:nvPr/>
        </p:nvSpPr>
        <p:spPr>
          <a:xfrm>
            <a:off x="7200027" y="7066747"/>
            <a:ext cx="5785987" cy="412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050" i="1" dirty="0">
                <a:solidFill>
                  <a:srgbClr val="A8A9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note all prices are not inclusive of VAT. All food orders will be cleared within 2 hours.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endParaRPr lang="en-US" sz="1050" dirty="0">
              <a:solidFill>
                <a:srgbClr val="504C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98802E9D-CB56-3DA7-7DC2-8B7ABF11B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642116"/>
              </p:ext>
            </p:extLst>
          </p:nvPr>
        </p:nvGraphicFramePr>
        <p:xfrm>
          <a:off x="7200027" y="2595383"/>
          <a:ext cx="2889196" cy="3586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3681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  <a:gridCol w="815515">
                  <a:extLst>
                    <a:ext uri="{9D8B030D-6E8A-4147-A177-3AD203B41FA5}">
                      <a16:colId xmlns:a16="http://schemas.microsoft.com/office/drawing/2014/main" val="3275780948"/>
                    </a:ext>
                  </a:extLst>
                </a:gridCol>
              </a:tblGrid>
              <a:tr h="1297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50" b="1" dirty="0">
                          <a:solidFill>
                            <a:srgbClr val="003145"/>
                          </a:solidFill>
                          <a:latin typeface="Typo3-medium" panose="02000603000000000000" pitchFamily="2" charset="0"/>
                          <a:cs typeface="Arial" panose="020B0604020202020204" pitchFamily="34" charset="0"/>
                        </a:rPr>
                        <a:t>Meat £2.00 per person for 3 bites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GB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 Sausage rolls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Tikka Chicken Kebabs with Mint Yogurt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Honey Glazed Chipolatas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Haggis Bon Bons with a roast tomato Chutney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 Lamb Koftas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016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524681"/>
                  </a:ext>
                </a:extLst>
              </a:tr>
              <a:tr h="124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81857"/>
                  </a:ext>
                </a:extLst>
              </a:tr>
            </a:tbl>
          </a:graphicData>
        </a:graphic>
      </p:graphicFrame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F70FA7C6-32F6-F310-CFDB-8B944AE53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512499"/>
              </p:ext>
            </p:extLst>
          </p:nvPr>
        </p:nvGraphicFramePr>
        <p:xfrm>
          <a:off x="10094646" y="2595383"/>
          <a:ext cx="2608898" cy="386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0618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5780948"/>
                    </a:ext>
                  </a:extLst>
                </a:gridCol>
              </a:tblGrid>
              <a:tr h="1297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50" b="1" dirty="0">
                          <a:solidFill>
                            <a:srgbClr val="003145"/>
                          </a:solidFill>
                          <a:latin typeface="Typo3-medium" panose="02000603000000000000" pitchFamily="2" charset="0"/>
                          <a:cs typeface="Arial" panose="020B0604020202020204" pitchFamily="34" charset="0"/>
                        </a:rPr>
                        <a:t>Vegetarian £1.85 per person for 3 bites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GB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  <a:tr h="124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Vegan Sausage rolls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Chickpea &amp; Spinach Falafels with a pepper humus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Bhaji Bites, lemon &amp; coriander Aioli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Vegetarian Spring Rolls with a sweet chili dip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Vegan Bruschetta with tomatoes, basil &amp; onion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 &amp; Cheese bites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81857"/>
                  </a:ext>
                </a:extLst>
              </a:tr>
              <a:tr h="2144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72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GB" sz="1000" b="1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16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GB" sz="1000" b="1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764448"/>
                  </a:ext>
                </a:extLst>
              </a:tr>
            </a:tbl>
          </a:graphicData>
        </a:graphic>
      </p:graphicFrame>
      <p:pic>
        <p:nvPicPr>
          <p:cNvPr id="5" name="Picture 4" descr="A bowl of food&#10;&#10;Description automatically generated with medium confidence">
            <a:extLst>
              <a:ext uri="{FF2B5EF4-FFF2-40B4-BE49-F238E27FC236}">
                <a16:creationId xmlns:a16="http://schemas.microsoft.com/office/drawing/2014/main" id="{E5654AEC-09E0-9360-0F92-F190BC61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43"/>
          <a:stretch/>
        </p:blipFill>
        <p:spPr>
          <a:xfrm flipH="1">
            <a:off x="-150360" y="0"/>
            <a:ext cx="6814489" cy="75596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0783D3-1E75-5965-43F4-C91EAA40676D}"/>
              </a:ext>
            </a:extLst>
          </p:cNvPr>
          <p:cNvSpPr txBox="1"/>
          <p:nvPr/>
        </p:nvSpPr>
        <p:spPr>
          <a:xfrm>
            <a:off x="7200027" y="1721258"/>
            <a:ext cx="5881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1200" i="1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any of the following options to add on to your sandwich lunches if you’re looking for something more substantial or to add variety to your lunches.</a:t>
            </a:r>
          </a:p>
          <a:p>
            <a:pPr>
              <a:spcBef>
                <a:spcPct val="0"/>
              </a:spcBef>
            </a:pPr>
            <a:r>
              <a:rPr lang="en-US" sz="1200" i="1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</a:t>
            </a:r>
          </a:p>
        </p:txBody>
      </p:sp>
    </p:spTree>
    <p:extLst>
      <p:ext uri="{BB962C8B-B14F-4D97-AF65-F5344CB8AC3E}">
        <p14:creationId xmlns:p14="http://schemas.microsoft.com/office/powerpoint/2010/main" val="114772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D07865-C018-18DD-CA86-F3C7D295B055}"/>
              </a:ext>
            </a:extLst>
          </p:cNvPr>
          <p:cNvSpPr txBox="1"/>
          <p:nvPr/>
        </p:nvSpPr>
        <p:spPr>
          <a:xfrm>
            <a:off x="7061803" y="562928"/>
            <a:ext cx="57859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003145"/>
                </a:solidFill>
                <a:latin typeface="Typo3-medium" panose="02000603000000000000" pitchFamily="2" charset="0"/>
              </a:rPr>
              <a:t>Mini Buffet Bites</a:t>
            </a:r>
            <a:endParaRPr lang="en-GB" sz="4400" dirty="0">
              <a:solidFill>
                <a:schemeClr val="bg1"/>
              </a:solidFill>
              <a:latin typeface="Typo3-medium" panose="02000603000000000000" pitchFamily="2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3899A3BF-F217-AF1A-8110-88BDECFCDD39}"/>
              </a:ext>
            </a:extLst>
          </p:cNvPr>
          <p:cNvSpPr txBox="1"/>
          <p:nvPr/>
        </p:nvSpPr>
        <p:spPr>
          <a:xfrm>
            <a:off x="7200027" y="7066747"/>
            <a:ext cx="5785987" cy="412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050" i="1" dirty="0">
                <a:solidFill>
                  <a:srgbClr val="A8A9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note all prices are not inclusive of VAT. All food orders will be cleared within 2 hours.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endParaRPr lang="en-US" sz="1050" dirty="0">
              <a:solidFill>
                <a:srgbClr val="504C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98802E9D-CB56-3DA7-7DC2-8B7ABF11B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234801"/>
              </p:ext>
            </p:extLst>
          </p:nvPr>
        </p:nvGraphicFramePr>
        <p:xfrm>
          <a:off x="8216026" y="1746095"/>
          <a:ext cx="3010774" cy="3939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5387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  <a:gridCol w="1505387">
                  <a:extLst>
                    <a:ext uri="{9D8B030D-6E8A-4147-A177-3AD203B41FA5}">
                      <a16:colId xmlns:a16="http://schemas.microsoft.com/office/drawing/2014/main" val="3642014904"/>
                    </a:ext>
                  </a:extLst>
                </a:gridCol>
              </a:tblGrid>
              <a:tr h="1297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50" b="1">
                          <a:solidFill>
                            <a:srgbClr val="013145"/>
                          </a:solidFill>
                          <a:latin typeface="Typo3-medium" panose="02000603000000000000" pitchFamily="2" charset="0"/>
                          <a:cs typeface="Arial" panose="020B0604020202020204" pitchFamily="34" charset="0"/>
                        </a:rPr>
                        <a:t>Finger Food</a:t>
                      </a:r>
                      <a:endParaRPr lang="en-US" sz="1050" b="1" dirty="0">
                        <a:solidFill>
                          <a:srgbClr val="013145"/>
                        </a:solidFill>
                        <a:latin typeface="Typo3-medium" panose="02000603000000000000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sz="1000" b="1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£7.55 per person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00" i="1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Minimum of 8 guests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sz="1000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Canape Selection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Burgers with coriander-yuzu cream, </a:t>
                      </a:r>
                      <a:r>
                        <a:rPr lang="en-US" sz="1000" b="0" dirty="0" err="1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sugarsnap</a:t>
                      </a:r>
                      <a:r>
                        <a:rPr lang="en-US" sz="1000" b="0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peas, teriyaki sauce, grilled sesame seeds;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Vegetarian club sandwich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Onion cakes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Tomato Financiers with Ricotta cream, Mozzarella cheese ball, marinated tomato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Blinis with roasted peppers and pepper cream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Spinach Cakes with Mascarpone cream, broad beans, </a:t>
                      </a:r>
                      <a:r>
                        <a:rPr lang="en-US" sz="1000" b="0" dirty="0" err="1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sugarsnap</a:t>
                      </a:r>
                      <a:r>
                        <a:rPr lang="en-US" sz="1000" b="0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peas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b="0" dirty="0">
                        <a:solidFill>
                          <a:srgbClr val="01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 Quiche Assortment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000" b="0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 &amp; vegetables, ham &amp; cheese and spinach &amp; cheese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GB" sz="1000" b="0" dirty="0">
                        <a:solidFill>
                          <a:srgbClr val="01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000" b="0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Selection of Macaroons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i="1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Including Vanilla, Lemon, Raspberry, Coffee, Pistachio and Chocolate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b="0" i="1" dirty="0">
                        <a:solidFill>
                          <a:srgbClr val="01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i="1" dirty="0">
                          <a:solidFill>
                            <a:srgbClr val="01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Served with Fresh Fruit Juice and Water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b="0" i="0" dirty="0">
                        <a:solidFill>
                          <a:srgbClr val="01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0169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E838DCF-3485-1D08-D849-B6801562E3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0" r="5411"/>
          <a:stretch/>
        </p:blipFill>
        <p:spPr>
          <a:xfrm>
            <a:off x="0" y="0"/>
            <a:ext cx="6719887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372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ood, plate, indoor, fruit&#10;&#10;Description automatically generated">
            <a:extLst>
              <a:ext uri="{FF2B5EF4-FFF2-40B4-BE49-F238E27FC236}">
                <a16:creationId xmlns:a16="http://schemas.microsoft.com/office/drawing/2014/main" id="{F188194D-DF6A-4D15-9A0F-40962815B3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1" r="9995"/>
          <a:stretch/>
        </p:blipFill>
        <p:spPr>
          <a:xfrm>
            <a:off x="0" y="0"/>
            <a:ext cx="6719887" cy="75596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D07865-C018-18DD-CA86-F3C7D295B055}"/>
              </a:ext>
            </a:extLst>
          </p:cNvPr>
          <p:cNvSpPr txBox="1"/>
          <p:nvPr/>
        </p:nvSpPr>
        <p:spPr>
          <a:xfrm>
            <a:off x="7200027" y="1085839"/>
            <a:ext cx="57859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003145"/>
                </a:solidFill>
                <a:latin typeface="Typo3-medium" panose="02000603000000000000" pitchFamily="2" charset="0"/>
              </a:rPr>
              <a:t>Sweet Treats</a:t>
            </a:r>
            <a:endParaRPr lang="en-GB" sz="4400" dirty="0">
              <a:solidFill>
                <a:schemeClr val="bg1"/>
              </a:solidFill>
              <a:latin typeface="Typo3-medium" panose="02000603000000000000" pitchFamily="2" charset="0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3899A3BF-F217-AF1A-8110-88BDECFCDD39}"/>
              </a:ext>
            </a:extLst>
          </p:cNvPr>
          <p:cNvSpPr txBox="1"/>
          <p:nvPr/>
        </p:nvSpPr>
        <p:spPr>
          <a:xfrm>
            <a:off x="7200027" y="7066747"/>
            <a:ext cx="5785987" cy="412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050" i="1" dirty="0">
                <a:solidFill>
                  <a:srgbClr val="A8A9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note all prices are not inclusive of VAT. All food orders will be cleared within 2 hours.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endParaRPr lang="en-US" sz="1050" dirty="0">
              <a:solidFill>
                <a:srgbClr val="504C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98802E9D-CB56-3DA7-7DC2-8B7ABF11B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919086"/>
              </p:ext>
            </p:extLst>
          </p:nvPr>
        </p:nvGraphicFramePr>
        <p:xfrm>
          <a:off x="7200027" y="2243455"/>
          <a:ext cx="4293473" cy="4965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93473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</a:tblGrid>
              <a:tr h="2343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50" b="1" dirty="0">
                          <a:solidFill>
                            <a:srgbClr val="003145"/>
                          </a:solidFill>
                          <a:latin typeface="Typo3-medium" panose="02000603000000000000" pitchFamily="2" charset="0"/>
                          <a:cs typeface="Arial" panose="020B0604020202020204" pitchFamily="34" charset="0"/>
                        </a:rPr>
                        <a:t>£3.25 per person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2272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Please choose any 2 from the following items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  <a:tr h="10796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b="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Raspberry Red Velvet Tray Cake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b="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Vegan Cherry Bakewell Loaf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b="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Chocolate Fudge Cake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b="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01696"/>
                  </a:ext>
                </a:extLst>
              </a:tr>
              <a:tr h="937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2x Brownie Tray Bake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b="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2x Strawberry Cream Slice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b="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0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2x Peach Cream Slice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b="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4398"/>
                  </a:ext>
                </a:extLst>
              </a:tr>
              <a:tr h="227295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2x Apple slice with butter crumble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40651"/>
                  </a:ext>
                </a:extLst>
              </a:tr>
              <a:tr h="227295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069988"/>
                  </a:ext>
                </a:extLst>
              </a:tr>
              <a:tr h="937590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solidFill>
                          <a:srgbClr val="003145"/>
                        </a:solidFill>
                        <a:latin typeface="Typo3-medium" panose="02000603000000000000" pitchFamily="2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003145"/>
                          </a:solidFill>
                          <a:latin typeface="Typo3-medium" panose="02000603000000000000" pitchFamily="2" charset="0"/>
                          <a:cs typeface="Arial" panose="020B0604020202020204" pitchFamily="34" charset="0"/>
                        </a:rPr>
                        <a:t>Cheese Board £3.95 per person, 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003145"/>
                          </a:solidFill>
                          <a:latin typeface="Typo3-medium" panose="02000603000000000000" pitchFamily="2" charset="0"/>
                          <a:cs typeface="Arial" panose="020B0604020202020204" pitchFamily="34" charset="0"/>
                        </a:rPr>
                        <a:t>5-person minimum order </a:t>
                      </a: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solidFill>
                          <a:srgbClr val="003145"/>
                        </a:solidFill>
                        <a:latin typeface="Typo3-medium" panose="02000603000000000000" pitchFamily="2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dirty="0">
                          <a:solidFill>
                            <a:srgbClr val="00314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Selection of  Cheeses served  with Scottish Oatcakes, crackers, chutney and grapes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010219"/>
                  </a:ext>
                </a:extLst>
              </a:tr>
              <a:tr h="2272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b="1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81857"/>
                  </a:ext>
                </a:extLst>
              </a:tr>
              <a:tr h="2272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b="1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728435"/>
                  </a:ext>
                </a:extLst>
              </a:tr>
              <a:tr h="3249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b="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161884"/>
                  </a:ext>
                </a:extLst>
              </a:tr>
            </a:tbl>
          </a:graphicData>
        </a:graphic>
      </p:graphicFrame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F70FA7C6-32F6-F310-CFDB-8B944AE53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379190"/>
              </p:ext>
            </p:extLst>
          </p:nvPr>
        </p:nvGraphicFramePr>
        <p:xfrm>
          <a:off x="10150867" y="2924294"/>
          <a:ext cx="2835147" cy="1597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5147">
                  <a:extLst>
                    <a:ext uri="{9D8B030D-6E8A-4147-A177-3AD203B41FA5}">
                      <a16:colId xmlns:a16="http://schemas.microsoft.com/office/drawing/2014/main" val="1809355943"/>
                    </a:ext>
                  </a:extLst>
                </a:gridCol>
              </a:tblGrid>
              <a:tr h="1297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50" b="1" dirty="0">
                        <a:solidFill>
                          <a:srgbClr val="003145"/>
                        </a:solidFill>
                        <a:latin typeface="Typo3-medium" panose="02000603000000000000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45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7057"/>
                  </a:ext>
                </a:extLst>
              </a:tr>
              <a:tr h="124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81857"/>
                  </a:ext>
                </a:extLst>
              </a:tr>
              <a:tr h="2144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728435"/>
                  </a:ext>
                </a:extLst>
              </a:tr>
              <a:tr h="181841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16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GB" sz="1000" b="1" i="1" dirty="0">
                        <a:solidFill>
                          <a:srgbClr val="00314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053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799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able is filled with food&#10;&#10;Description automatically generated with medium confidence">
            <a:extLst>
              <a:ext uri="{FF2B5EF4-FFF2-40B4-BE49-F238E27FC236}">
                <a16:creationId xmlns:a16="http://schemas.microsoft.com/office/drawing/2014/main" id="{77577B3A-EFD7-4662-0E2F-B45FC9D346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9" r="30230"/>
          <a:stretch/>
        </p:blipFill>
        <p:spPr>
          <a:xfrm>
            <a:off x="-1" y="0"/>
            <a:ext cx="6719887" cy="7559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296836-0052-6638-E15E-29EFC9367A92}"/>
              </a:ext>
            </a:extLst>
          </p:cNvPr>
          <p:cNvSpPr txBox="1"/>
          <p:nvPr/>
        </p:nvSpPr>
        <p:spPr>
          <a:xfrm>
            <a:off x="7200027" y="3525377"/>
            <a:ext cx="5881772" cy="1439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Fancy something a bit different?</a:t>
            </a:r>
          </a:p>
          <a:p>
            <a:pPr>
              <a:lnSpc>
                <a:spcPts val="1680"/>
              </a:lnSpc>
            </a:pPr>
            <a:r>
              <a:rPr lang="en-US" sz="1200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speak to our Hospitality Team.​</a:t>
            </a:r>
          </a:p>
          <a:p>
            <a:pPr>
              <a:lnSpc>
                <a:spcPts val="1680"/>
              </a:lnSpc>
            </a:pPr>
            <a:r>
              <a:rPr lang="en-US" sz="1200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>
              <a:lnSpc>
                <a:spcPts val="1680"/>
              </a:lnSpc>
            </a:pPr>
            <a:r>
              <a:rPr lang="en-US" sz="1200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bespoke, seasonal fine dining to large-scale themed events, our talented Chefs will be delighted to work with you to create bespoke menus for your meeting or event.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CCD6CC-CCE8-7946-E89E-9B0B412D6D86}"/>
              </a:ext>
            </a:extLst>
          </p:cNvPr>
          <p:cNvSpPr txBox="1"/>
          <p:nvPr/>
        </p:nvSpPr>
        <p:spPr>
          <a:xfrm>
            <a:off x="7200027" y="1085839"/>
            <a:ext cx="57859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003145"/>
                </a:solidFill>
                <a:latin typeface="Typo3-medium" panose="02000603000000000000" pitchFamily="2" charset="0"/>
              </a:rPr>
              <a:t>Bespoke</a:t>
            </a:r>
            <a:endParaRPr lang="en-GB" sz="4400" dirty="0">
              <a:solidFill>
                <a:schemeClr val="bg1"/>
              </a:solidFill>
              <a:latin typeface="Typo3-medium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779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D77EED-D841-E2AC-E9C8-1F14E89338BB}"/>
              </a:ext>
            </a:extLst>
          </p:cNvPr>
          <p:cNvSpPr txBox="1"/>
          <p:nvPr/>
        </p:nvSpPr>
        <p:spPr>
          <a:xfrm>
            <a:off x="392117" y="1085839"/>
            <a:ext cx="57859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Typo3-medium" panose="02000603000000000000" pitchFamily="2" charset="0"/>
              </a:rPr>
              <a:t>Information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19AAED26-1989-0719-45C0-414CFD9847D6}"/>
              </a:ext>
            </a:extLst>
          </p:cNvPr>
          <p:cNvSpPr txBox="1"/>
          <p:nvPr/>
        </p:nvSpPr>
        <p:spPr>
          <a:xfrm>
            <a:off x="392117" y="2847346"/>
            <a:ext cx="5785987" cy="286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9541" lvl="1">
              <a:lnSpc>
                <a:spcPts val="1680"/>
              </a:lnSpc>
            </a:pPr>
            <a:r>
              <a:rPr lang="en-US" sz="1200" dirty="0">
                <a:solidFill>
                  <a:srgbClr val="FFFFFF"/>
                </a:solidFill>
                <a:latin typeface="Typo3-medium" panose="02000603000000000000" pitchFamily="2" charset="0"/>
                <a:cs typeface="Arial" panose="020B0604020202020204" pitchFamily="34" charset="0"/>
              </a:rPr>
              <a:t>Dietary Requirements</a:t>
            </a:r>
          </a:p>
          <a:p>
            <a:pPr marL="129541" lvl="1">
              <a:lnSpc>
                <a:spcPts val="1680"/>
              </a:lnSpc>
            </a:pP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let us know if any of your guests have any allergies or intolerances. ​</a:t>
            </a:r>
          </a:p>
          <a:p>
            <a:pPr>
              <a:lnSpc>
                <a:spcPts val="1680"/>
              </a:lnSpc>
            </a:pPr>
            <a:endParaRPr lang="en-US" sz="1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9541" lvl="1">
              <a:lnSpc>
                <a:spcPts val="1680"/>
              </a:lnSpc>
            </a:pP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use numerous ingredients in our kitchen ​to produce fresh and seasonal products.​</a:t>
            </a:r>
          </a:p>
          <a:p>
            <a:pPr>
              <a:lnSpc>
                <a:spcPts val="1680"/>
              </a:lnSpc>
            </a:pPr>
            <a:endParaRPr lang="en-US" sz="1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9541" lvl="1">
              <a:lnSpc>
                <a:spcPts val="1680"/>
              </a:lnSpc>
            </a:pP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product range is produced using shared equipment in a busy environment where we regularly change our menus and recipes. As such, some products may not be suitable for those with severe allergies.​</a:t>
            </a:r>
          </a:p>
          <a:p>
            <a:pPr>
              <a:lnSpc>
                <a:spcPts val="1680"/>
              </a:lnSpc>
            </a:pPr>
            <a:endParaRPr lang="en-US" sz="1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9541" lvl="1">
              <a:lnSpc>
                <a:spcPts val="1680"/>
              </a:lnSpc>
            </a:pPr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rest assured that one of our Allergy Champions will be on hand to help your guests make an informed decision.</a:t>
            </a:r>
          </a:p>
          <a:p>
            <a:pPr>
              <a:lnSpc>
                <a:spcPts val="2239"/>
              </a:lnSpc>
            </a:pPr>
            <a:endParaRPr lang="en-US" sz="1200" dirty="0">
              <a:solidFill>
                <a:srgbClr val="FFFFFF"/>
              </a:solidFill>
              <a:latin typeface="Canva Sans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2455347F-60CD-DF45-5775-45633F34D009}"/>
              </a:ext>
            </a:extLst>
          </p:cNvPr>
          <p:cNvSpPr txBox="1"/>
          <p:nvPr/>
        </p:nvSpPr>
        <p:spPr>
          <a:xfrm>
            <a:off x="7261672" y="2847346"/>
            <a:ext cx="5785987" cy="2596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9541" lvl="1">
              <a:lnSpc>
                <a:spcPts val="1680"/>
              </a:lnSpc>
            </a:pPr>
            <a:r>
              <a:rPr lang="en-US" sz="1200" dirty="0">
                <a:solidFill>
                  <a:srgbClr val="003145"/>
                </a:solidFill>
                <a:latin typeface="Typo3-medium" panose="02000603000000000000" pitchFamily="2" charset="0"/>
                <a:cs typeface="Arial" panose="020B0604020202020204" pitchFamily="34" charset="0"/>
              </a:rPr>
              <a:t>Please note the following</a:t>
            </a:r>
          </a:p>
          <a:p>
            <a:pPr marL="129540" lvl="1">
              <a:lnSpc>
                <a:spcPts val="1679"/>
              </a:lnSpc>
            </a:pPr>
            <a:r>
              <a:rPr lang="en-US" sz="1200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Food Safety Policy guidelines suggest that food should be consumed within two hours of delivery. ​</a:t>
            </a:r>
          </a:p>
          <a:p>
            <a:pPr>
              <a:lnSpc>
                <a:spcPts val="1679"/>
              </a:lnSpc>
            </a:pPr>
            <a:endParaRPr lang="en-US" sz="1200" dirty="0">
              <a:solidFill>
                <a:srgbClr val="0031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9540" lvl="1">
              <a:lnSpc>
                <a:spcPts val="1679"/>
              </a:lnSpc>
            </a:pPr>
            <a:r>
              <a:rPr lang="en-US" sz="1200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event requests are subject to </a:t>
            </a:r>
            <a:r>
              <a:rPr lang="en-US" sz="1200" dirty="0" err="1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en-US" sz="1200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charge and equipment hire charge.</a:t>
            </a:r>
          </a:p>
          <a:p>
            <a:pPr>
              <a:lnSpc>
                <a:spcPts val="1679"/>
              </a:lnSpc>
            </a:pPr>
            <a:endParaRPr lang="en-US" sz="1200" dirty="0">
              <a:solidFill>
                <a:srgbClr val="0031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9540" lvl="1">
              <a:lnSpc>
                <a:spcPts val="1679"/>
              </a:lnSpc>
            </a:pPr>
            <a:r>
              <a:rPr lang="en-US" sz="1200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prices quoted are not inclusive of VAT​</a:t>
            </a:r>
          </a:p>
          <a:p>
            <a:pPr marL="129540" lvl="1">
              <a:lnSpc>
                <a:spcPts val="1679"/>
              </a:lnSpc>
            </a:pPr>
            <a:endParaRPr lang="en-US" sz="1200" dirty="0">
              <a:solidFill>
                <a:srgbClr val="0031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9540" lvl="1">
              <a:lnSpc>
                <a:spcPts val="1679"/>
              </a:lnSpc>
            </a:pPr>
            <a:r>
              <a:rPr lang="en-US" sz="1200" dirty="0">
                <a:solidFill>
                  <a:srgbClr val="003145"/>
                </a:solidFill>
                <a:latin typeface="Typo3-medium" panose="02000603000000000000" pitchFamily="2" charset="0"/>
                <a:cs typeface="Arial" panose="020B0604020202020204" pitchFamily="34" charset="0"/>
              </a:rPr>
              <a:t>Contact</a:t>
            </a:r>
            <a:endParaRPr lang="en-US" sz="1200" dirty="0">
              <a:solidFill>
                <a:srgbClr val="0031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9540" lvl="1">
              <a:lnSpc>
                <a:spcPts val="1679"/>
              </a:lnSpc>
            </a:pPr>
            <a:r>
              <a:rPr lang="en-US" sz="1200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you require any assistance, please contact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roekitchen@stfc.ac.uk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solidFill>
                <a:srgbClr val="0031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9540" lvl="1">
              <a:lnSpc>
                <a:spcPts val="1679"/>
              </a:lnSpc>
            </a:pPr>
            <a:endParaRPr lang="en-US" sz="1200" dirty="0">
              <a:solidFill>
                <a:srgbClr val="0031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9540" lvl="1">
              <a:lnSpc>
                <a:spcPts val="1679"/>
              </a:lnSpc>
            </a:pPr>
            <a:r>
              <a:rPr lang="en-US" sz="1200" dirty="0">
                <a:solidFill>
                  <a:srgbClr val="0031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solidFill>
                <a:srgbClr val="003145"/>
              </a:solidFill>
              <a:latin typeface="Canva Sans"/>
            </a:endParaRPr>
          </a:p>
        </p:txBody>
      </p:sp>
    </p:spTree>
    <p:extLst>
      <p:ext uri="{BB962C8B-B14F-4D97-AF65-F5344CB8AC3E}">
        <p14:creationId xmlns:p14="http://schemas.microsoft.com/office/powerpoint/2010/main" val="3133145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979AA61886A443A31CE35996BE8EFD" ma:contentTypeVersion="14" ma:contentTypeDescription="Create a new document." ma:contentTypeScope="" ma:versionID="bfb14b2d3e0859d57dea7f0a62d62ff9">
  <xsd:schema xmlns:xsd="http://www.w3.org/2001/XMLSchema" xmlns:xs="http://www.w3.org/2001/XMLSchema" xmlns:p="http://schemas.microsoft.com/office/2006/metadata/properties" xmlns:ns3="72530ad1-6322-4737-9d1e-348dc9835aef" xmlns:ns4="aa3415c0-e4b5-4522-a062-e2b23724d5fe" targetNamespace="http://schemas.microsoft.com/office/2006/metadata/properties" ma:root="true" ma:fieldsID="3950379d7c8f30d69a8c9a73e35a32b0" ns3:_="" ns4:_="">
    <xsd:import namespace="72530ad1-6322-4737-9d1e-348dc9835aef"/>
    <xsd:import namespace="aa3415c0-e4b5-4522-a062-e2b23724d5f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530ad1-6322-4737-9d1e-348dc9835a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3415c0-e4b5-4522-a062-e2b23724d5f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2530ad1-6322-4737-9d1e-348dc9835aef" xsi:nil="true"/>
  </documentManagement>
</p:properties>
</file>

<file path=customXml/itemProps1.xml><?xml version="1.0" encoding="utf-8"?>
<ds:datastoreItem xmlns:ds="http://schemas.openxmlformats.org/officeDocument/2006/customXml" ds:itemID="{34538DEB-ECBB-46C6-9557-1637748784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530ad1-6322-4737-9d1e-348dc9835aef"/>
    <ds:schemaRef ds:uri="aa3415c0-e4b5-4522-a062-e2b23724d5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1F44C2-4745-47D9-950A-06A218568F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D0C1CE-7CB7-486F-BEF6-808CAE8E76A0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aa3415c0-e4b5-4522-a062-e2b23724d5fe"/>
    <ds:schemaRef ds:uri="72530ad1-6322-4737-9d1e-348dc9835ae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31796</TotalTime>
  <Words>1353</Words>
  <Application>Microsoft Office PowerPoint</Application>
  <PresentationFormat>Custom</PresentationFormat>
  <Paragraphs>246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Canva Sans</vt:lpstr>
      <vt:lpstr>Calibri</vt:lpstr>
      <vt:lpstr>Canva Sans Italics</vt:lpstr>
      <vt:lpstr>Calibri Light</vt:lpstr>
      <vt:lpstr>Cambria</vt:lpstr>
      <vt:lpstr>Typo3-medium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Taylor</dc:creator>
  <cp:lastModifiedBy>McNeill, Frances (STFC,ROE,COO)</cp:lastModifiedBy>
  <cp:revision>29</cp:revision>
  <cp:lastPrinted>2023-11-03T08:45:32Z</cp:lastPrinted>
  <dcterms:created xsi:type="dcterms:W3CDTF">2023-04-23T15:16:38Z</dcterms:created>
  <dcterms:modified xsi:type="dcterms:W3CDTF">2023-11-15T10:29:48Z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0x010100DD979AA61886A443A31CE35996BE8EFD</vt:lpwstr>
  </property>
</Properties>
</file>